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86" r:id="rId5"/>
    <p:sldId id="266" r:id="rId6"/>
    <p:sldId id="289" r:id="rId7"/>
    <p:sldId id="288" r:id="rId8"/>
    <p:sldId id="287" r:id="rId9"/>
    <p:sldId id="272" r:id="rId10"/>
    <p:sldId id="273" r:id="rId11"/>
    <p:sldId id="290" r:id="rId12"/>
    <p:sldId id="291" r:id="rId13"/>
    <p:sldId id="292" r:id="rId14"/>
    <p:sldId id="274" r:id="rId15"/>
    <p:sldId id="275" r:id="rId16"/>
    <p:sldId id="279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781"/>
    <a:srgbClr val="48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6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пт 12.06.20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«Аудит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по  </a:t>
            </a:r>
            <a:r>
              <a:rPr lang="ru-RU" sz="3200" dirty="0" err="1"/>
              <a:t>програмам</a:t>
            </a:r>
            <a:r>
              <a:rPr lang="ru-RU" sz="3200" dirty="0"/>
              <a:t> </a:t>
            </a:r>
            <a:r>
              <a:rPr lang="ru-RU" sz="3200" dirty="0" err="1"/>
              <a:t>організації</a:t>
            </a:r>
            <a:r>
              <a:rPr lang="ru-RU" sz="3200" dirty="0"/>
              <a:t> благоустрою </a:t>
            </a:r>
            <a:r>
              <a:rPr lang="ru-RU" sz="3200" dirty="0" err="1"/>
              <a:t>Адміністрацією</a:t>
            </a:r>
            <a:r>
              <a:rPr lang="ru-RU" sz="3200" dirty="0"/>
              <a:t> </a:t>
            </a:r>
            <a:r>
              <a:rPr lang="ru-RU" sz="3200" dirty="0" err="1"/>
              <a:t>Заводського</a:t>
            </a:r>
            <a:r>
              <a:rPr lang="ru-RU" sz="3200" dirty="0"/>
              <a:t> району ММР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000" b="1" dirty="0" err="1"/>
              <a:t>Комітет</a:t>
            </a:r>
            <a:r>
              <a:rPr lang="ru-RU" sz="2000" b="1" dirty="0"/>
              <a:t> </a:t>
            </a:r>
            <a:r>
              <a:rPr lang="ru-RU" sz="2000" b="1" dirty="0" err="1"/>
              <a:t>самоорганізації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 </a:t>
            </a:r>
            <a:r>
              <a:rPr lang="ru-RU" sz="2000" b="1" dirty="0" err="1"/>
              <a:t>робітничого</a:t>
            </a:r>
            <a:r>
              <a:rPr lang="ru-RU" sz="2000" b="1" dirty="0"/>
              <a:t> селища </a:t>
            </a:r>
            <a:r>
              <a:rPr lang="uk-UA" sz="2000" b="1" dirty="0" smtClean="0"/>
              <a:t>“</a:t>
            </a:r>
            <a:r>
              <a:rPr lang="ru-RU" sz="2000" b="1" dirty="0" err="1" smtClean="0"/>
              <a:t>Ялти</a:t>
            </a:r>
            <a:r>
              <a:rPr lang="ru-RU" sz="2000" b="1" dirty="0" smtClean="0"/>
              <a:t>»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#</a:t>
            </a:r>
            <a:r>
              <a:rPr lang="uk-UA" sz="2000" b="1" dirty="0" err="1" smtClean="0">
                <a:solidFill>
                  <a:srgbClr val="FF0000"/>
                </a:solidFill>
              </a:rPr>
              <a:t>ГромадськаПрефектура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err="1" smtClean="0"/>
              <a:t>Миколаїв</a:t>
            </a:r>
            <a:r>
              <a:rPr lang="ru-RU" sz="2000" dirty="0" smtClean="0"/>
              <a:t> </a:t>
            </a:r>
            <a:r>
              <a:rPr lang="ru-RU" sz="2000" dirty="0"/>
              <a:t>2020</a:t>
            </a:r>
          </a:p>
          <a:p>
            <a:endParaRPr lang="ru-RU" sz="2000" dirty="0"/>
          </a:p>
        </p:txBody>
      </p:sp>
      <p:pic>
        <p:nvPicPr>
          <p:cNvPr id="4" name="Рисунок 3" descr="banner"/>
          <p:cNvPicPr>
            <a:picLocks noChangeAspect="1" noChangeArrowheads="1"/>
          </p:cNvPicPr>
          <p:nvPr/>
        </p:nvPicPr>
        <p:blipFill>
          <a:blip r:embed="rId2" cstate="print"/>
          <a:srcRect r="87834" b="17355"/>
          <a:stretch>
            <a:fillRect/>
          </a:stretch>
        </p:blipFill>
        <p:spPr bwMode="auto">
          <a:xfrm>
            <a:off x="611560" y="332656"/>
            <a:ext cx="936104" cy="88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3923928" y="332656"/>
            <a:ext cx="1080120" cy="86409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pic>
        <p:nvPicPr>
          <p:cNvPr id="6" name="Picture 4" descr="ÐÐµÐ·ÑÐ¼ÑÐ½Ð½ÑÐ¹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4664"/>
            <a:ext cx="1973023" cy="79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1.   </a:t>
            </a:r>
            <a:r>
              <a:rPr lang="ru-RU" sz="1400" b="1" dirty="0" err="1" smtClean="0"/>
              <a:t>Загальний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об’єм</a:t>
            </a:r>
            <a:r>
              <a:rPr lang="ru-RU" sz="1400" b="1" dirty="0" smtClean="0"/>
              <a:t> </a:t>
            </a:r>
            <a:r>
              <a:rPr lang="ru-RU" sz="1400" b="1" dirty="0" err="1"/>
              <a:t>звалищ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повінні</a:t>
            </a:r>
            <a:r>
              <a:rPr lang="ru-RU" sz="1400" b="1" dirty="0"/>
              <a:t> </a:t>
            </a:r>
            <a:r>
              <a:rPr lang="ru-RU" sz="1400" b="1" dirty="0" err="1"/>
              <a:t>вівозитись</a:t>
            </a:r>
            <a:r>
              <a:rPr lang="ru-RU" sz="1400" b="1" dirty="0"/>
              <a:t> </a:t>
            </a:r>
            <a:r>
              <a:rPr lang="ru-RU" sz="1400" b="1" dirty="0" err="1"/>
              <a:t>щоденно</a:t>
            </a:r>
            <a:r>
              <a:rPr lang="ru-RU" sz="1400" b="1" dirty="0"/>
              <a:t> </a:t>
            </a:r>
            <a:r>
              <a:rPr lang="ru-RU" sz="1400" b="1" dirty="0" err="1"/>
              <a:t>складає</a:t>
            </a:r>
            <a:r>
              <a:rPr lang="ru-RU" sz="1400" b="1" dirty="0"/>
              <a:t> - </a:t>
            </a:r>
            <a:r>
              <a:rPr lang="ru-RU" sz="1400" b="1" dirty="0" smtClean="0"/>
              <a:t>52,7м3</a:t>
            </a:r>
            <a:endParaRPr lang="ru-RU" sz="1400" dirty="0"/>
          </a:p>
          <a:p>
            <a:pPr marL="0" indent="0">
              <a:buNone/>
            </a:pPr>
            <a:r>
              <a:rPr lang="ru-RU" sz="1400" dirty="0" err="1" smtClean="0"/>
              <a:t>Виявилося</a:t>
            </a:r>
            <a:r>
              <a:rPr lang="ru-RU" sz="1400" dirty="0" smtClean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частина</a:t>
            </a:r>
            <a:r>
              <a:rPr lang="ru-RU" sz="1400" dirty="0"/>
              <a:t> </a:t>
            </a:r>
            <a:r>
              <a:rPr lang="ru-RU" sz="1400" dirty="0" err="1" smtClean="0"/>
              <a:t>звалищ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/>
              <a:t>відповідно</a:t>
            </a:r>
            <a:r>
              <a:rPr lang="ru-RU" sz="1400" dirty="0"/>
              <a:t> до </a:t>
            </a:r>
            <a:r>
              <a:rPr lang="ru-RU" sz="1400" dirty="0" err="1" smtClean="0"/>
              <a:t>Додатку</a:t>
            </a:r>
            <a:r>
              <a:rPr lang="ru-RU" sz="1400" dirty="0" smtClean="0"/>
              <a:t> 2 до Договору </a:t>
            </a:r>
            <a:r>
              <a:rPr lang="ru-RU" sz="1400" dirty="0"/>
              <a:t>№ юр / ТК 5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/>
              <a:t>21.01.20р, </a:t>
            </a:r>
            <a:r>
              <a:rPr lang="ru-RU" sz="1400" dirty="0" err="1"/>
              <a:t>повинні</a:t>
            </a:r>
            <a:r>
              <a:rPr lang="ru-RU" sz="1400" dirty="0"/>
              <a:t> </a:t>
            </a:r>
            <a:r>
              <a:rPr lang="ru-RU" sz="1400" dirty="0" err="1"/>
              <a:t>вивозитися</a:t>
            </a:r>
            <a:r>
              <a:rPr lang="ru-RU" sz="1400" dirty="0"/>
              <a:t> </a:t>
            </a:r>
            <a:r>
              <a:rPr lang="ru-RU" sz="1400" dirty="0" err="1"/>
              <a:t>щодня</a:t>
            </a:r>
            <a:r>
              <a:rPr lang="ru-RU" sz="1400" dirty="0"/>
              <a:t> - </a:t>
            </a:r>
            <a:r>
              <a:rPr lang="ru-RU" sz="1400" dirty="0" err="1"/>
              <a:t>вивозяться</a:t>
            </a:r>
            <a:r>
              <a:rPr lang="ru-RU" sz="1400" dirty="0"/>
              <a:t> </a:t>
            </a:r>
            <a:r>
              <a:rPr lang="ru-RU" sz="1400" dirty="0" err="1"/>
              <a:t>вибірково</a:t>
            </a:r>
            <a:r>
              <a:rPr lang="ru-RU" sz="1400" dirty="0"/>
              <a:t>. </a:t>
            </a:r>
            <a:r>
              <a:rPr lang="ru-RU" sz="1400" dirty="0" err="1"/>
              <a:t>Найбільші</a:t>
            </a:r>
            <a:r>
              <a:rPr lang="ru-RU" sz="1400" dirty="0"/>
              <a:t> </a:t>
            </a:r>
            <a:r>
              <a:rPr lang="ru-RU" sz="1400" dirty="0" err="1"/>
              <a:t>звалища</a:t>
            </a:r>
            <a:r>
              <a:rPr lang="ru-RU" sz="1400" dirty="0"/>
              <a:t> так і </a:t>
            </a:r>
            <a:r>
              <a:rPr lang="ru-RU" sz="1400" dirty="0" err="1"/>
              <a:t>залишилися</a:t>
            </a:r>
            <a:r>
              <a:rPr lang="ru-RU" sz="1400" dirty="0"/>
              <a:t> </a:t>
            </a:r>
            <a:r>
              <a:rPr lang="ru-RU" sz="1400" dirty="0" err="1"/>
              <a:t>неприбраними</a:t>
            </a:r>
            <a:r>
              <a:rPr lang="ru-RU" sz="1400" dirty="0"/>
              <a:t> в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 рейду 7.04.20р.-11.04.20р.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2.  </a:t>
            </a:r>
            <a:r>
              <a:rPr lang="ru-RU" sz="1400" b="1" dirty="0" err="1" smtClean="0"/>
              <a:t>Щодо</a:t>
            </a:r>
            <a:r>
              <a:rPr lang="ru-RU" sz="1400" b="1" dirty="0" smtClean="0"/>
              <a:t>  </a:t>
            </a:r>
            <a:r>
              <a:rPr lang="ru-RU" sz="1400" b="1" dirty="0" err="1" smtClean="0"/>
              <a:t>звалищ</a:t>
            </a:r>
            <a:r>
              <a:rPr lang="ru-RU" sz="1400" b="1" dirty="0" smtClean="0"/>
              <a:t>, </a:t>
            </a:r>
            <a:r>
              <a:rPr lang="ru-RU" sz="1400" b="1" dirty="0" err="1"/>
              <a:t>які</a:t>
            </a:r>
            <a:r>
              <a:rPr lang="ru-RU" sz="1400" b="1" dirty="0"/>
              <a:t> </a:t>
            </a:r>
            <a:r>
              <a:rPr lang="ru-RU" sz="1400" b="1" dirty="0" err="1"/>
              <a:t>відповідно</a:t>
            </a:r>
            <a:r>
              <a:rPr lang="ru-RU" sz="1400" b="1" dirty="0"/>
              <a:t> до 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Продовження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Додатку</a:t>
            </a:r>
            <a:r>
              <a:rPr lang="ru-RU" sz="1400" b="1" dirty="0" smtClean="0"/>
              <a:t> 2 до Договору </a:t>
            </a:r>
            <a:r>
              <a:rPr lang="ru-RU" sz="1400" b="1" dirty="0"/>
              <a:t>№ юр / ТК </a:t>
            </a:r>
            <a:r>
              <a:rPr lang="ru-RU" sz="1400" b="1" dirty="0" smtClean="0"/>
              <a:t>5 </a:t>
            </a:r>
            <a:r>
              <a:rPr lang="ru-RU" sz="1400" b="1" dirty="0" err="1" smtClean="0"/>
              <a:t>від</a:t>
            </a:r>
            <a:r>
              <a:rPr lang="ru-RU" sz="1400" b="1" dirty="0" smtClean="0"/>
              <a:t> </a:t>
            </a:r>
            <a:r>
              <a:rPr lang="ru-RU" sz="1400" b="1" dirty="0"/>
              <a:t>21.01.20р, не </a:t>
            </a:r>
            <a:r>
              <a:rPr lang="ru-RU" sz="1400" b="1" dirty="0" err="1" smtClean="0"/>
              <a:t>входять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переліку</a:t>
            </a:r>
            <a:r>
              <a:rPr lang="ru-RU" sz="1400" b="1" dirty="0" smtClean="0"/>
              <a:t> «</a:t>
            </a:r>
            <a:r>
              <a:rPr lang="ru-RU" sz="1400" b="1" dirty="0" err="1" smtClean="0"/>
              <a:t>щоденних</a:t>
            </a:r>
            <a:r>
              <a:rPr lang="ru-RU" sz="1400" b="1" dirty="0" smtClean="0"/>
              <a:t>» - </a:t>
            </a:r>
            <a:r>
              <a:rPr lang="ru-RU" sz="1400" b="1" dirty="0" err="1"/>
              <a:t>Ялти</a:t>
            </a:r>
            <a:r>
              <a:rPr lang="ru-RU" sz="1400" b="1" dirty="0"/>
              <a:t>, Велика і Мала Коренихи, </a:t>
            </a:r>
            <a:r>
              <a:rPr lang="ru-RU" sz="1400" b="1" dirty="0" err="1"/>
              <a:t>Абіссінії</a:t>
            </a:r>
            <a:r>
              <a:rPr lang="ru-RU" sz="1400" b="1" dirty="0"/>
              <a:t>:</a:t>
            </a:r>
            <a:r>
              <a:rPr lang="ru-RU" sz="1400" dirty="0"/>
              <a:t> </a:t>
            </a:r>
          </a:p>
          <a:p>
            <a:pPr marL="109728" indent="0">
              <a:buNone/>
            </a:pPr>
            <a:r>
              <a:rPr lang="ru-RU" sz="1400" dirty="0" err="1"/>
              <a:t>Оскільки</a:t>
            </a:r>
            <a:r>
              <a:rPr lang="ru-RU" sz="1400" dirty="0"/>
              <a:t> </a:t>
            </a:r>
            <a:r>
              <a:rPr lang="ru-RU" sz="1400" dirty="0" smtClean="0"/>
              <a:t>у </a:t>
            </a:r>
            <a:r>
              <a:rPr lang="ru-RU" sz="1400" dirty="0" err="1"/>
              <a:t>Додатку</a:t>
            </a:r>
            <a:r>
              <a:rPr lang="ru-RU" sz="1400" dirty="0"/>
              <a:t> 2 до Договору № юр / ТК 5 </a:t>
            </a:r>
            <a:r>
              <a:rPr lang="ru-RU" sz="1400" dirty="0" err="1"/>
              <a:t>від</a:t>
            </a:r>
            <a:r>
              <a:rPr lang="ru-RU" sz="1400" dirty="0"/>
              <a:t> 21.01.20р, </a:t>
            </a:r>
            <a:r>
              <a:rPr lang="ru-RU" sz="1400" dirty="0" err="1"/>
              <a:t>вказані</a:t>
            </a:r>
            <a:r>
              <a:rPr lang="ru-RU" sz="1400" dirty="0"/>
              <a:t>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райони</a:t>
            </a:r>
            <a:r>
              <a:rPr lang="ru-RU" sz="1400" dirty="0"/>
              <a:t> без </a:t>
            </a:r>
            <a:r>
              <a:rPr lang="ru-RU" sz="1400" dirty="0" err="1"/>
              <a:t>уточнення</a:t>
            </a:r>
            <a:r>
              <a:rPr lang="ru-RU" sz="1400" dirty="0"/>
              <a:t> </a:t>
            </a:r>
            <a:r>
              <a:rPr lang="ru-RU" sz="1400" dirty="0" err="1"/>
              <a:t>місць</a:t>
            </a:r>
            <a:r>
              <a:rPr lang="ru-RU" sz="1400" dirty="0"/>
              <a:t>, де конкретно </a:t>
            </a:r>
            <a:r>
              <a:rPr lang="ru-RU" sz="1400" dirty="0" err="1"/>
              <a:t>утворюються</a:t>
            </a:r>
            <a:r>
              <a:rPr lang="ru-RU" sz="1400" dirty="0"/>
              <a:t> </a:t>
            </a:r>
            <a:r>
              <a:rPr lang="ru-RU" sz="1400" dirty="0" err="1"/>
              <a:t>стихійні</a:t>
            </a:r>
            <a:r>
              <a:rPr lang="ru-RU" sz="1400" dirty="0"/>
              <a:t> </a:t>
            </a:r>
            <a:r>
              <a:rPr lang="ru-RU" sz="1400" dirty="0" err="1"/>
              <a:t>звалища</a:t>
            </a:r>
            <a:r>
              <a:rPr lang="ru-RU" sz="1400" dirty="0"/>
              <a:t>, </a:t>
            </a:r>
            <a:r>
              <a:rPr lang="ru-RU" sz="1400" dirty="0" err="1"/>
              <a:t>відстежити</a:t>
            </a:r>
            <a:r>
              <a:rPr lang="ru-RU" sz="1400" dirty="0"/>
              <a:t> </a:t>
            </a:r>
            <a:r>
              <a:rPr lang="ru-RU" sz="1400" dirty="0" err="1"/>
              <a:t>фактичний</a:t>
            </a:r>
            <a:r>
              <a:rPr lang="ru-RU" sz="1400" dirty="0"/>
              <a:t> </a:t>
            </a:r>
            <a:r>
              <a:rPr lang="ru-RU" sz="1400" dirty="0" err="1"/>
              <a:t>обсяг</a:t>
            </a:r>
            <a:r>
              <a:rPr lang="ru-RU" sz="1400" dirty="0"/>
              <a:t> таких </a:t>
            </a:r>
            <a:r>
              <a:rPr lang="ru-RU" sz="1400" dirty="0" err="1"/>
              <a:t>звалищ</a:t>
            </a:r>
            <a:r>
              <a:rPr lang="ru-RU" sz="1400" dirty="0"/>
              <a:t> </a:t>
            </a:r>
            <a:r>
              <a:rPr lang="ru-RU" sz="1400" dirty="0" err="1"/>
              <a:t>неможливо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- </a:t>
            </a:r>
            <a:r>
              <a:rPr lang="ru-RU" sz="1400" dirty="0" err="1"/>
              <a:t>Абіссінії</a:t>
            </a:r>
            <a:r>
              <a:rPr lang="ru-RU" sz="1400" dirty="0"/>
              <a:t> - на момент </a:t>
            </a:r>
            <a:r>
              <a:rPr lang="ru-RU" sz="1400" dirty="0" err="1"/>
              <a:t>проведення</a:t>
            </a:r>
            <a:r>
              <a:rPr lang="ru-RU" sz="1400" dirty="0"/>
              <a:t> рейду </a:t>
            </a:r>
            <a:r>
              <a:rPr lang="ru-RU" sz="1400" dirty="0" err="1"/>
              <a:t>стихійних</a:t>
            </a:r>
            <a:r>
              <a:rPr lang="ru-RU" sz="1400" dirty="0"/>
              <a:t> </a:t>
            </a:r>
            <a:r>
              <a:rPr lang="ru-RU" sz="1400" dirty="0" err="1"/>
              <a:t>звалищ</a:t>
            </a:r>
            <a:r>
              <a:rPr lang="ru-RU" sz="1400" dirty="0"/>
              <a:t> не </a:t>
            </a:r>
            <a:r>
              <a:rPr lang="ru-RU" sz="1400" dirty="0" err="1"/>
              <a:t>виявленно</a:t>
            </a:r>
            <a:r>
              <a:rPr lang="ru-RU" sz="1400" dirty="0"/>
              <a:t>;</a:t>
            </a:r>
          </a:p>
          <a:p>
            <a:pPr marL="0" indent="0">
              <a:buNone/>
            </a:pPr>
            <a:r>
              <a:rPr lang="ru-RU" sz="1400" dirty="0"/>
              <a:t>- Велика Корениха - </a:t>
            </a:r>
            <a:r>
              <a:rPr lang="ru-RU" sz="1400" dirty="0" err="1"/>
              <a:t>навколо</a:t>
            </a:r>
            <a:r>
              <a:rPr lang="ru-RU" sz="1400" dirty="0"/>
              <a:t> </a:t>
            </a:r>
            <a:r>
              <a:rPr lang="ru-RU" sz="1400" dirty="0" err="1"/>
              <a:t>баків</a:t>
            </a:r>
            <a:r>
              <a:rPr lang="ru-RU" sz="1400" dirty="0"/>
              <a:t> для ТПВ чисто. За словами </a:t>
            </a:r>
            <a:r>
              <a:rPr lang="ru-RU" sz="1400" dirty="0" err="1"/>
              <a:t>місцевих</a:t>
            </a:r>
            <a:r>
              <a:rPr lang="ru-RU" sz="1400" dirty="0"/>
              <a:t> </a:t>
            </a:r>
            <a:r>
              <a:rPr lang="ru-RU" sz="1400" dirty="0" err="1"/>
              <a:t>жителів</a:t>
            </a:r>
            <a:r>
              <a:rPr lang="ru-RU" sz="1400" dirty="0"/>
              <a:t> </a:t>
            </a:r>
            <a:r>
              <a:rPr lang="ru-RU" sz="1400" dirty="0" err="1"/>
              <a:t>негабаритний</a:t>
            </a:r>
            <a:r>
              <a:rPr lang="ru-RU" sz="1400" dirty="0"/>
              <a:t> </a:t>
            </a:r>
            <a:r>
              <a:rPr lang="ru-RU" sz="1400" dirty="0" err="1"/>
              <a:t>сміття</a:t>
            </a:r>
            <a:r>
              <a:rPr lang="ru-RU" sz="1400" dirty="0"/>
              <a:t> </a:t>
            </a:r>
            <a:r>
              <a:rPr lang="ru-RU" sz="1400" dirty="0" err="1"/>
              <a:t>зносять</a:t>
            </a:r>
            <a:r>
              <a:rPr lang="ru-RU" sz="1400" dirty="0"/>
              <a:t> на одну </a:t>
            </a:r>
            <a:r>
              <a:rPr lang="ru-RU" sz="1400" dirty="0" err="1"/>
              <a:t>велику</a:t>
            </a:r>
            <a:r>
              <a:rPr lang="ru-RU" sz="1400" dirty="0"/>
              <a:t> </a:t>
            </a:r>
            <a:r>
              <a:rPr lang="ru-RU" sz="1400" dirty="0" err="1"/>
              <a:t>смітник</a:t>
            </a:r>
            <a:r>
              <a:rPr lang="ru-RU" sz="1400" dirty="0"/>
              <a:t> </a:t>
            </a:r>
            <a:r>
              <a:rPr lang="ru-RU" sz="1400" dirty="0" err="1"/>
              <a:t>близько</a:t>
            </a:r>
            <a:r>
              <a:rPr lang="ru-RU" sz="1400" dirty="0"/>
              <a:t> </a:t>
            </a:r>
            <a:r>
              <a:rPr lang="ru-RU" sz="1400" dirty="0" err="1"/>
              <a:t>військової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, яка </a:t>
            </a:r>
            <a:r>
              <a:rPr lang="ru-RU" sz="1400" dirty="0" err="1"/>
              <a:t>ніколи</a:t>
            </a:r>
            <a:r>
              <a:rPr lang="ru-RU" sz="1400" dirty="0"/>
              <a:t> не </a:t>
            </a:r>
            <a:r>
              <a:rPr lang="ru-RU" sz="1400" dirty="0" err="1"/>
              <a:t>вивозиться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- Мала Корениха -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слів</a:t>
            </a:r>
            <a:r>
              <a:rPr lang="ru-RU" sz="1400" dirty="0"/>
              <a:t> </a:t>
            </a:r>
            <a:r>
              <a:rPr lang="ru-RU" sz="1400" dirty="0" err="1"/>
              <a:t>місцевих</a:t>
            </a:r>
            <a:r>
              <a:rPr lang="ru-RU" sz="1400" dirty="0"/>
              <a:t> </a:t>
            </a:r>
            <a:r>
              <a:rPr lang="ru-RU" sz="1400" dirty="0" err="1"/>
              <a:t>жителів</a:t>
            </a:r>
            <a:r>
              <a:rPr lang="ru-RU" sz="1400" dirty="0"/>
              <a:t> </a:t>
            </a:r>
            <a:r>
              <a:rPr lang="ru-RU" sz="1400" dirty="0" err="1"/>
              <a:t>сміття</a:t>
            </a:r>
            <a:r>
              <a:rPr lang="ru-RU" sz="1400" dirty="0"/>
              <a:t> просто </a:t>
            </a:r>
            <a:r>
              <a:rPr lang="ru-RU" sz="1400" dirty="0" err="1"/>
              <a:t>спалюють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r>
              <a:rPr lang="ru-RU" sz="1400" dirty="0"/>
              <a:t>- </a:t>
            </a:r>
            <a:r>
              <a:rPr lang="ru-RU" sz="1400" dirty="0" err="1"/>
              <a:t>мкрн</a:t>
            </a:r>
            <a:r>
              <a:rPr lang="ru-RU" sz="1400" dirty="0"/>
              <a:t>. </a:t>
            </a:r>
            <a:r>
              <a:rPr lang="ru-RU" sz="1400" dirty="0" err="1"/>
              <a:t>Ялти</a:t>
            </a:r>
            <a:r>
              <a:rPr lang="ru-RU" sz="1400" dirty="0"/>
              <a:t> на 8.04.20 - очищений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звалищ</a:t>
            </a:r>
            <a:r>
              <a:rPr lang="ru-RU" sz="1400" dirty="0"/>
              <a:t>,  але </a:t>
            </a:r>
            <a:r>
              <a:rPr lang="ru-RU" sz="1400" dirty="0" err="1"/>
              <a:t>знову</a:t>
            </a:r>
            <a:r>
              <a:rPr lang="ru-RU" sz="1400" dirty="0"/>
              <a:t> почав </a:t>
            </a:r>
            <a:r>
              <a:rPr lang="ru-RU" sz="1400" dirty="0" err="1"/>
              <a:t>заповнюватися</a:t>
            </a:r>
            <a:r>
              <a:rPr lang="ru-RU" sz="1400" dirty="0"/>
              <a:t> </a:t>
            </a:r>
            <a:r>
              <a:rPr lang="ru-RU" sz="1400" dirty="0" err="1"/>
              <a:t>сміттям</a:t>
            </a:r>
            <a:r>
              <a:rPr lang="ru-RU" sz="1400" dirty="0"/>
              <a:t>, так як </a:t>
            </a:r>
            <a:r>
              <a:rPr lang="ru-RU" sz="1400" dirty="0" err="1"/>
              <a:t>потребує</a:t>
            </a:r>
            <a:r>
              <a:rPr lang="ru-RU" sz="1400" dirty="0"/>
              <a:t> систематичного </a:t>
            </a:r>
            <a:r>
              <a:rPr lang="ru-RU" sz="1400" dirty="0" err="1"/>
              <a:t>вивезення</a:t>
            </a:r>
            <a:r>
              <a:rPr lang="ru-RU" sz="1400" dirty="0"/>
              <a:t> </a:t>
            </a:r>
            <a:r>
              <a:rPr lang="ru-RU" sz="1400" dirty="0" err="1"/>
              <a:t>стихійних</a:t>
            </a:r>
            <a:r>
              <a:rPr lang="ru-RU" sz="1400" dirty="0"/>
              <a:t> </a:t>
            </a:r>
            <a:r>
              <a:rPr lang="ru-RU" sz="1400" dirty="0" err="1"/>
              <a:t>звалищ</a:t>
            </a:r>
            <a:r>
              <a:rPr lang="ru-RU" sz="1400" dirty="0"/>
              <a:t> на </a:t>
            </a:r>
            <a:r>
              <a:rPr lang="ru-RU" sz="1400" dirty="0" err="1"/>
              <a:t>постійній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Висновки</a:t>
            </a:r>
            <a:r>
              <a:rPr lang="ru-RU" dirty="0"/>
              <a:t> за результатами </a:t>
            </a:r>
            <a:r>
              <a:rPr lang="ru-RU" dirty="0" err="1"/>
              <a:t>громадського</a:t>
            </a:r>
            <a:r>
              <a:rPr lang="ru-RU" dirty="0"/>
              <a:t> рейду :</a:t>
            </a:r>
          </a:p>
        </p:txBody>
      </p:sp>
    </p:spTree>
    <p:extLst>
      <p:ext uri="{BB962C8B-B14F-4D97-AF65-F5344CB8AC3E}">
        <p14:creationId xmlns="" xmlns:p14="http://schemas.microsoft.com/office/powerpoint/2010/main" val="2736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/>
              <a:t>Богородична</a:t>
            </a:r>
            <a:r>
              <a:rPr lang="uk-UA" dirty="0"/>
              <a:t>- </a:t>
            </a:r>
            <a:r>
              <a:rPr lang="uk-UA" dirty="0" err="1"/>
              <a:t>Лескова</a:t>
            </a:r>
            <a:r>
              <a:rPr lang="uk-UA" dirty="0"/>
              <a:t> (</a:t>
            </a:r>
            <a:r>
              <a:rPr lang="uk-UA" dirty="0" smtClean="0"/>
              <a:t>7.04.20)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/>
              <a:t>Богородична</a:t>
            </a:r>
            <a:r>
              <a:rPr lang="uk-UA" dirty="0"/>
              <a:t>- </a:t>
            </a:r>
            <a:r>
              <a:rPr lang="uk-UA" dirty="0" err="1"/>
              <a:t>Лескова</a:t>
            </a:r>
            <a:r>
              <a:rPr lang="uk-UA" dirty="0"/>
              <a:t> (11.04.20)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98401" cy="23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56867"/>
            <a:ext cx="4032448" cy="281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97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Вул. Чкалова (7.04.20)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/>
              <a:t>Вул. Чкалова (11.04.20)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700479" cy="363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098401" cy="231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830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М. Морська- Радісна (7.04.20)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М. Морська- Радісна (11.04.20)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8" y="2348879"/>
            <a:ext cx="3912684" cy="220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81914"/>
            <a:ext cx="3972500" cy="222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83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dirty="0" err="1"/>
              <a:t>Гіпотезу</a:t>
            </a:r>
            <a:r>
              <a:rPr lang="ru-RU" sz="2900" dirty="0"/>
              <a:t> №2 :  «</a:t>
            </a:r>
            <a:r>
              <a:rPr lang="ru-RU" sz="2900" dirty="0" err="1"/>
              <a:t>Існування</a:t>
            </a:r>
            <a:r>
              <a:rPr lang="ru-RU" sz="2900" dirty="0"/>
              <a:t> </a:t>
            </a:r>
            <a:r>
              <a:rPr lang="ru-RU" sz="2900" dirty="0" err="1"/>
              <a:t>проблеми</a:t>
            </a:r>
            <a:r>
              <a:rPr lang="ru-RU" sz="2900" dirty="0"/>
              <a:t>, </a:t>
            </a:r>
            <a:r>
              <a:rPr lang="ru-RU" sz="2900" dirty="0" err="1"/>
              <a:t>пов'язаної</a:t>
            </a:r>
            <a:r>
              <a:rPr lang="ru-RU" sz="2900" dirty="0"/>
              <a:t> з </a:t>
            </a:r>
            <a:r>
              <a:rPr lang="ru-RU" sz="2900" dirty="0" err="1"/>
              <a:t>прибиранням</a:t>
            </a:r>
            <a:r>
              <a:rPr lang="ru-RU" sz="2900" dirty="0"/>
              <a:t> </a:t>
            </a:r>
            <a:r>
              <a:rPr lang="ru-RU" sz="2900" dirty="0" err="1"/>
              <a:t>стихійних</a:t>
            </a:r>
            <a:r>
              <a:rPr lang="ru-RU" sz="2900" dirty="0"/>
              <a:t> </a:t>
            </a:r>
            <a:r>
              <a:rPr lang="ru-RU" sz="2900" dirty="0" err="1"/>
              <a:t>звалищ</a:t>
            </a:r>
            <a:r>
              <a:rPr lang="ru-RU" sz="2900" dirty="0"/>
              <a:t>, у </a:t>
            </a:r>
            <a:r>
              <a:rPr lang="ru-RU" sz="2900" dirty="0" err="1"/>
              <a:t>мікрорайоні</a:t>
            </a:r>
            <a:r>
              <a:rPr lang="ru-RU" sz="2900" dirty="0"/>
              <a:t> </a:t>
            </a:r>
            <a:r>
              <a:rPr lang="ru-RU" sz="2900" dirty="0" err="1"/>
              <a:t>Ялти</a:t>
            </a:r>
            <a:r>
              <a:rPr lang="ru-RU" sz="2900" dirty="0"/>
              <a:t> - </a:t>
            </a:r>
            <a:r>
              <a:rPr lang="ru-RU" sz="2900" dirty="0" err="1"/>
              <a:t>це</a:t>
            </a:r>
            <a:r>
              <a:rPr lang="ru-RU" sz="2900" dirty="0"/>
              <a:t> є </a:t>
            </a:r>
            <a:r>
              <a:rPr lang="ru-RU" sz="2900" dirty="0" err="1"/>
              <a:t>це</a:t>
            </a:r>
            <a:r>
              <a:rPr lang="ru-RU" sz="2900" dirty="0"/>
              <a:t> </a:t>
            </a:r>
            <a:r>
              <a:rPr lang="ru-RU" sz="2900" dirty="0" err="1"/>
              <a:t>наслідок</a:t>
            </a:r>
            <a:r>
              <a:rPr lang="ru-RU" sz="2900" dirty="0"/>
              <a:t> </a:t>
            </a:r>
            <a:r>
              <a:rPr lang="ru-RU" sz="2900" dirty="0" err="1"/>
              <a:t>недбалого</a:t>
            </a:r>
            <a:r>
              <a:rPr lang="ru-RU" sz="2900" dirty="0"/>
              <a:t> і </a:t>
            </a:r>
            <a:r>
              <a:rPr lang="ru-RU" sz="2900" dirty="0" err="1"/>
              <a:t>неефективного</a:t>
            </a:r>
            <a:r>
              <a:rPr lang="ru-RU" sz="2900" dirty="0"/>
              <a:t> </a:t>
            </a:r>
            <a:r>
              <a:rPr lang="ru-RU" sz="2900" dirty="0" err="1"/>
              <a:t>виконання</a:t>
            </a:r>
            <a:r>
              <a:rPr lang="ru-RU" sz="2900" dirty="0"/>
              <a:t> </a:t>
            </a:r>
            <a:r>
              <a:rPr lang="ru-RU" sz="2900" dirty="0" err="1"/>
              <a:t>своїх</a:t>
            </a:r>
            <a:r>
              <a:rPr lang="ru-RU" sz="2900" dirty="0"/>
              <a:t> </a:t>
            </a:r>
            <a:r>
              <a:rPr lang="ru-RU" sz="2900" dirty="0" err="1"/>
              <a:t>функцій</a:t>
            </a:r>
            <a:r>
              <a:rPr lang="ru-RU" sz="2900" dirty="0"/>
              <a:t> ГРБК </a:t>
            </a:r>
            <a:r>
              <a:rPr lang="ru-RU" sz="2900" dirty="0" err="1"/>
              <a:t>Адміністрацією</a:t>
            </a:r>
            <a:r>
              <a:rPr lang="ru-RU" sz="2900" dirty="0"/>
              <a:t> </a:t>
            </a:r>
            <a:r>
              <a:rPr lang="ru-RU" sz="2900" dirty="0" err="1"/>
              <a:t>Заводського</a:t>
            </a:r>
            <a:r>
              <a:rPr lang="ru-RU" sz="2900" dirty="0"/>
              <a:t> району, як головного </a:t>
            </a:r>
            <a:r>
              <a:rPr lang="ru-RU" sz="2900" dirty="0" err="1"/>
              <a:t>розпорядника</a:t>
            </a:r>
            <a:r>
              <a:rPr lang="ru-RU" sz="2900" dirty="0"/>
              <a:t>  </a:t>
            </a:r>
            <a:r>
              <a:rPr lang="ru-RU" sz="2900" dirty="0" err="1"/>
              <a:t>коштів</a:t>
            </a:r>
            <a:r>
              <a:rPr lang="ru-RU" sz="2900" dirty="0"/>
              <a:t> </a:t>
            </a:r>
            <a:r>
              <a:rPr lang="ru-RU" sz="2900" dirty="0" err="1"/>
              <a:t>міського</a:t>
            </a:r>
            <a:r>
              <a:rPr lang="ru-RU" sz="2900" dirty="0"/>
              <a:t> бюджету» 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b="1" dirty="0"/>
              <a:t>ПІДТВЕРДЖЕНО!</a:t>
            </a:r>
          </a:p>
          <a:p>
            <a:pPr marL="0" indent="0">
              <a:buNone/>
            </a:pPr>
            <a:endParaRPr lang="ru-RU" sz="2900" dirty="0"/>
          </a:p>
          <a:p>
            <a:r>
              <a:rPr lang="ru-RU" sz="2900" dirty="0" err="1"/>
              <a:t>Аналіз</a:t>
            </a:r>
            <a:r>
              <a:rPr lang="ru-RU" sz="2900" dirty="0"/>
              <a:t> закупок, </a:t>
            </a:r>
            <a:r>
              <a:rPr lang="ru-RU" sz="2900" dirty="0" err="1"/>
              <a:t>які</a:t>
            </a:r>
            <a:r>
              <a:rPr lang="ru-RU" sz="2900" dirty="0"/>
              <a:t> проведено </a:t>
            </a:r>
            <a:r>
              <a:rPr lang="ru-RU" sz="2900" dirty="0" err="1"/>
              <a:t>Адміністрацією</a:t>
            </a:r>
            <a:r>
              <a:rPr lang="ru-RU" sz="2900" dirty="0"/>
              <a:t> </a:t>
            </a:r>
            <a:r>
              <a:rPr lang="ru-RU" sz="2900" dirty="0" err="1"/>
              <a:t>Заводського</a:t>
            </a:r>
            <a:r>
              <a:rPr lang="ru-RU" sz="2900" dirty="0"/>
              <a:t> району  у </a:t>
            </a:r>
            <a:r>
              <a:rPr lang="ru-RU" sz="2900" dirty="0" err="1"/>
              <a:t>період</a:t>
            </a:r>
            <a:r>
              <a:rPr lang="ru-RU" sz="2900" dirty="0"/>
              <a:t> 2017-2020 р. у </a:t>
            </a:r>
            <a:r>
              <a:rPr lang="ru-RU" sz="2900" dirty="0" err="1"/>
              <a:t>системі</a:t>
            </a:r>
            <a:r>
              <a:rPr lang="ru-RU" sz="2900" dirty="0"/>
              <a:t> </a:t>
            </a:r>
            <a:r>
              <a:rPr lang="ru-RU" sz="2900" dirty="0" err="1"/>
              <a:t>Прозоро</a:t>
            </a:r>
            <a:r>
              <a:rPr lang="ru-RU" sz="2900" dirty="0"/>
              <a:t> по коду «90510000-5 </a:t>
            </a:r>
            <a:r>
              <a:rPr lang="ru-RU" sz="2900" dirty="0" err="1"/>
              <a:t>Утилізація</a:t>
            </a:r>
            <a:r>
              <a:rPr lang="ru-RU" sz="2900" dirty="0"/>
              <a:t>/</a:t>
            </a:r>
            <a:r>
              <a:rPr lang="ru-RU" sz="2900" dirty="0" err="1"/>
              <a:t>видалення</a:t>
            </a:r>
            <a:r>
              <a:rPr lang="ru-RU" sz="2900" dirty="0"/>
              <a:t> </a:t>
            </a:r>
            <a:r>
              <a:rPr lang="ru-RU" sz="2900" dirty="0" err="1"/>
              <a:t>сміття</a:t>
            </a:r>
            <a:r>
              <a:rPr lang="ru-RU" sz="2900" dirty="0"/>
              <a:t> та </a:t>
            </a:r>
            <a:r>
              <a:rPr lang="ru-RU" sz="2900" dirty="0" err="1"/>
              <a:t>поводження</a:t>
            </a:r>
            <a:r>
              <a:rPr lang="ru-RU" sz="2900" dirty="0"/>
              <a:t> </a:t>
            </a:r>
            <a:r>
              <a:rPr lang="ru-RU" sz="2900" dirty="0" err="1"/>
              <a:t>зі</a:t>
            </a:r>
            <a:r>
              <a:rPr lang="ru-RU" sz="2900" dirty="0"/>
              <a:t> </a:t>
            </a:r>
            <a:r>
              <a:rPr lang="ru-RU" sz="2900" dirty="0" err="1"/>
              <a:t>сміттям</a:t>
            </a:r>
            <a:r>
              <a:rPr lang="ru-RU" sz="2900" dirty="0"/>
              <a:t>» та </a:t>
            </a:r>
            <a:r>
              <a:rPr lang="ru-RU" sz="2900" dirty="0" err="1"/>
              <a:t>аналіз</a:t>
            </a:r>
            <a:r>
              <a:rPr lang="ru-RU" sz="2900" dirty="0"/>
              <a:t> фактичного </a:t>
            </a:r>
            <a:r>
              <a:rPr lang="ru-RU" sz="2900" dirty="0" err="1"/>
              <a:t>об’єму</a:t>
            </a:r>
            <a:r>
              <a:rPr lang="ru-RU" sz="2900" dirty="0"/>
              <a:t>  та </a:t>
            </a:r>
            <a:r>
              <a:rPr lang="ru-RU" sz="2900" dirty="0" err="1"/>
              <a:t>періодичності</a:t>
            </a:r>
            <a:r>
              <a:rPr lang="ru-RU" sz="2900" dirty="0"/>
              <a:t> </a:t>
            </a:r>
            <a:r>
              <a:rPr lang="ru-RU" sz="2900" dirty="0" err="1"/>
              <a:t>прибирання</a:t>
            </a:r>
            <a:r>
              <a:rPr lang="ru-RU" sz="2900" dirty="0"/>
              <a:t> </a:t>
            </a:r>
            <a:r>
              <a:rPr lang="ru-RU" sz="2900" dirty="0" err="1"/>
              <a:t>стихійних</a:t>
            </a:r>
            <a:r>
              <a:rPr lang="ru-RU" sz="2900" dirty="0"/>
              <a:t> </a:t>
            </a:r>
            <a:r>
              <a:rPr lang="ru-RU" sz="2900" dirty="0" err="1"/>
              <a:t>звалищ</a:t>
            </a:r>
            <a:r>
              <a:rPr lang="ru-RU" sz="2900" dirty="0"/>
              <a:t> у </a:t>
            </a:r>
            <a:r>
              <a:rPr lang="ru-RU" sz="2900" dirty="0" err="1"/>
              <a:t>Заводському</a:t>
            </a:r>
            <a:r>
              <a:rPr lang="ru-RU" sz="2900" dirty="0"/>
              <a:t> </a:t>
            </a:r>
            <a:r>
              <a:rPr lang="ru-RU" sz="2900" dirty="0" err="1"/>
              <a:t>районі</a:t>
            </a:r>
            <a:r>
              <a:rPr lang="ru-RU" sz="2900" dirty="0"/>
              <a:t> </a:t>
            </a:r>
            <a:r>
              <a:rPr lang="ru-RU" sz="2900" dirty="0" err="1" smtClean="0"/>
              <a:t>продемонстрував</a:t>
            </a:r>
            <a:r>
              <a:rPr lang="ru-RU" sz="2900" dirty="0"/>
              <a:t>,</a:t>
            </a:r>
            <a:r>
              <a:rPr lang="ru-RU" sz="2900" dirty="0" smtClean="0"/>
              <a:t>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багаторічна</a:t>
            </a:r>
            <a:r>
              <a:rPr lang="ru-RU" sz="2900" dirty="0"/>
              <a:t> проблема </a:t>
            </a:r>
            <a:r>
              <a:rPr lang="ru-RU" sz="2900" dirty="0" err="1"/>
              <a:t>вивезення</a:t>
            </a:r>
            <a:r>
              <a:rPr lang="ru-RU" sz="2900" dirty="0"/>
              <a:t> </a:t>
            </a:r>
            <a:r>
              <a:rPr lang="ru-RU" sz="2900" dirty="0" err="1"/>
              <a:t>стихійних</a:t>
            </a:r>
            <a:r>
              <a:rPr lang="ru-RU" sz="2900" dirty="0"/>
              <a:t> </a:t>
            </a:r>
            <a:r>
              <a:rPr lang="ru-RU" sz="2900" dirty="0" err="1"/>
              <a:t>звалищ</a:t>
            </a:r>
            <a:r>
              <a:rPr lang="ru-RU" sz="2900" dirty="0"/>
              <a:t> у </a:t>
            </a:r>
            <a:r>
              <a:rPr lang="ru-RU" sz="2900" dirty="0" err="1"/>
              <a:t>мкрн</a:t>
            </a:r>
            <a:r>
              <a:rPr lang="ru-RU" sz="2900" dirty="0"/>
              <a:t>. </a:t>
            </a:r>
            <a:r>
              <a:rPr lang="ru-RU" sz="2900" dirty="0" err="1"/>
              <a:t>Ялти</a:t>
            </a:r>
            <a:r>
              <a:rPr lang="ru-RU" sz="2900" dirty="0"/>
              <a:t>, на </a:t>
            </a:r>
            <a:r>
              <a:rPr lang="ru-RU" sz="2900" dirty="0" err="1" smtClean="0"/>
              <a:t>полягає</a:t>
            </a:r>
            <a:r>
              <a:rPr lang="ru-RU" sz="2900" dirty="0" smtClean="0"/>
              <a:t> </a:t>
            </a:r>
            <a:r>
              <a:rPr lang="ru-RU" sz="2900" dirty="0"/>
              <a:t>у тому, </a:t>
            </a:r>
            <a:r>
              <a:rPr lang="ru-RU" sz="2900" dirty="0" err="1" smtClean="0"/>
              <a:t>що</a:t>
            </a:r>
            <a:r>
              <a:rPr lang="ru-RU" sz="2900" dirty="0" smtClean="0"/>
              <a:t>:</a:t>
            </a:r>
          </a:p>
          <a:p>
            <a:pPr marL="109728" indent="0">
              <a:buNone/>
            </a:pPr>
            <a:endParaRPr lang="ru-RU" sz="2900" dirty="0" smtClean="0"/>
          </a:p>
          <a:p>
            <a:r>
              <a:rPr lang="ru-RU" sz="2900" dirty="0" smtClean="0"/>
              <a:t> </a:t>
            </a:r>
            <a:r>
              <a:rPr lang="ru-RU" sz="2900" dirty="0"/>
              <a:t>у </a:t>
            </a:r>
            <a:r>
              <a:rPr lang="ru-RU" sz="2900" dirty="0" err="1"/>
              <a:t>Договорі</a:t>
            </a:r>
            <a:r>
              <a:rPr lang="ru-RU" sz="2900" dirty="0"/>
              <a:t> з </a:t>
            </a:r>
            <a:r>
              <a:rPr lang="ru-RU" sz="2900" dirty="0" err="1"/>
              <a:t>підрядником</a:t>
            </a:r>
            <a:r>
              <a:rPr lang="ru-RU" sz="2900" dirty="0"/>
              <a:t> </a:t>
            </a:r>
            <a:r>
              <a:rPr lang="ru-RU" sz="2900" dirty="0" err="1"/>
              <a:t>Адміністрація</a:t>
            </a:r>
            <a:r>
              <a:rPr lang="ru-RU" sz="2900" dirty="0"/>
              <a:t> </a:t>
            </a:r>
            <a:r>
              <a:rPr lang="ru-RU" sz="2900" dirty="0" err="1"/>
              <a:t>Заводського</a:t>
            </a:r>
            <a:r>
              <a:rPr lang="ru-RU" sz="2900" dirty="0"/>
              <a:t> району  </a:t>
            </a:r>
          </a:p>
          <a:p>
            <a:pPr marL="109728" indent="0">
              <a:buNone/>
            </a:pPr>
            <a:r>
              <a:rPr lang="uk-UA" sz="2900" dirty="0" err="1" smtClean="0"/>
              <a:t>і</a:t>
            </a:r>
            <a:r>
              <a:rPr lang="ru-RU" sz="2900" dirty="0" err="1" smtClean="0"/>
              <a:t>снує</a:t>
            </a:r>
            <a:r>
              <a:rPr lang="ru-RU" sz="2900" dirty="0" smtClean="0"/>
              <a:t> </a:t>
            </a:r>
            <a:r>
              <a:rPr lang="ru-RU" sz="2900" dirty="0" err="1" smtClean="0"/>
              <a:t>неоднозначне</a:t>
            </a:r>
            <a:r>
              <a:rPr lang="ru-RU" sz="2900" dirty="0" smtClean="0"/>
              <a:t> </a:t>
            </a:r>
            <a:r>
              <a:rPr lang="ru-RU" sz="2900" dirty="0" err="1"/>
              <a:t>трактування</a:t>
            </a:r>
            <a:r>
              <a:rPr lang="ru-RU" sz="2900" dirty="0"/>
              <a:t> </a:t>
            </a:r>
            <a:r>
              <a:rPr lang="ru-RU" sz="2900" dirty="0" err="1"/>
              <a:t>щодо</a:t>
            </a:r>
            <a:r>
              <a:rPr lang="ru-RU" sz="2900" dirty="0"/>
              <a:t> </a:t>
            </a:r>
            <a:r>
              <a:rPr lang="ru-RU" sz="2900" dirty="0" err="1"/>
              <a:t>періодичності</a:t>
            </a:r>
            <a:r>
              <a:rPr lang="ru-RU" sz="2900" dirty="0"/>
              <a:t>,  </a:t>
            </a:r>
            <a:r>
              <a:rPr lang="ru-RU" sz="2900" dirty="0" err="1"/>
              <a:t>об’єму</a:t>
            </a:r>
            <a:r>
              <a:rPr lang="ru-RU" sz="2900" dirty="0"/>
              <a:t>  та алгоритму     </a:t>
            </a:r>
            <a:r>
              <a:rPr lang="ru-RU" sz="2900" dirty="0" err="1"/>
              <a:t>надання</a:t>
            </a:r>
            <a:r>
              <a:rPr lang="ru-RU" sz="2900" dirty="0"/>
              <a:t> </a:t>
            </a:r>
            <a:r>
              <a:rPr lang="ru-RU" sz="2900" dirty="0" err="1"/>
              <a:t>послуг</a:t>
            </a:r>
            <a:r>
              <a:rPr lang="ru-RU" sz="2900" dirty="0"/>
              <a:t> з </a:t>
            </a:r>
            <a:r>
              <a:rPr lang="ru-RU" sz="2900" dirty="0" err="1"/>
              <a:t>вивезення</a:t>
            </a:r>
            <a:r>
              <a:rPr lang="ru-RU" sz="2900" dirty="0"/>
              <a:t> </a:t>
            </a:r>
            <a:r>
              <a:rPr lang="ru-RU" sz="2900" dirty="0" err="1"/>
              <a:t>стихійних</a:t>
            </a:r>
            <a:r>
              <a:rPr lang="ru-RU" sz="2900" dirty="0"/>
              <a:t> </a:t>
            </a:r>
            <a:r>
              <a:rPr lang="ru-RU" sz="2900" dirty="0" err="1"/>
              <a:t>звалищ</a:t>
            </a:r>
            <a:r>
              <a:rPr lang="ru-RU" sz="2900" dirty="0"/>
              <a:t>. </a:t>
            </a:r>
            <a:endParaRPr lang="ru-RU" sz="2900" dirty="0" smtClean="0"/>
          </a:p>
          <a:p>
            <a:pPr marL="109728" indent="0">
              <a:buNone/>
            </a:pPr>
            <a:endParaRPr lang="ru-RU" sz="2900" dirty="0" smtClean="0"/>
          </a:p>
          <a:p>
            <a:r>
              <a:rPr lang="ru-RU" sz="2900" dirty="0" err="1" smtClean="0"/>
              <a:t>Можливість</a:t>
            </a:r>
            <a:r>
              <a:rPr lang="ru-RU" sz="2900" dirty="0" smtClean="0"/>
              <a:t> </a:t>
            </a:r>
            <a:r>
              <a:rPr lang="ru-RU" sz="2900" dirty="0"/>
              <a:t>неоднозначного </a:t>
            </a:r>
            <a:r>
              <a:rPr lang="ru-RU" sz="2900" dirty="0" err="1"/>
              <a:t>трактування</a:t>
            </a:r>
            <a:r>
              <a:rPr lang="ru-RU" sz="2900" dirty="0"/>
              <a:t> умов Договору з </a:t>
            </a:r>
            <a:r>
              <a:rPr lang="ru-RU" sz="2900" dirty="0" err="1"/>
              <a:t>підрядною</a:t>
            </a:r>
            <a:r>
              <a:rPr lang="ru-RU" sz="2900" dirty="0"/>
              <a:t> </a:t>
            </a:r>
            <a:r>
              <a:rPr lang="ru-RU" sz="2900" dirty="0" err="1"/>
              <a:t>організацією</a:t>
            </a:r>
            <a:r>
              <a:rPr lang="ru-RU" sz="2900" dirty="0"/>
              <a:t>, </a:t>
            </a:r>
            <a:r>
              <a:rPr lang="ru-RU" sz="2900" dirty="0" err="1"/>
              <a:t>тягне</a:t>
            </a:r>
            <a:r>
              <a:rPr lang="ru-RU" sz="2900" dirty="0"/>
              <a:t> за собою </a:t>
            </a:r>
            <a:r>
              <a:rPr lang="ru-RU" sz="2900" dirty="0" err="1"/>
              <a:t>ризики</a:t>
            </a:r>
            <a:r>
              <a:rPr lang="ru-RU" sz="2900" dirty="0"/>
              <a:t> </a:t>
            </a:r>
            <a:r>
              <a:rPr lang="ru-RU" sz="2900" dirty="0" err="1"/>
              <a:t>неотримання</a:t>
            </a:r>
            <a:r>
              <a:rPr lang="ru-RU" sz="2900" dirty="0"/>
              <a:t> </a:t>
            </a:r>
            <a:r>
              <a:rPr lang="ru-RU" sz="2900" dirty="0" err="1"/>
              <a:t>якісної</a:t>
            </a:r>
            <a:r>
              <a:rPr lang="ru-RU" sz="2900" dirty="0"/>
              <a:t> </a:t>
            </a:r>
            <a:r>
              <a:rPr lang="ru-RU" sz="2900" dirty="0" err="1"/>
              <a:t>послуги</a:t>
            </a:r>
            <a:r>
              <a:rPr lang="ru-RU" sz="2900" dirty="0"/>
              <a:t> за </a:t>
            </a:r>
            <a:r>
              <a:rPr lang="ru-RU" sz="2900" dirty="0" err="1"/>
              <a:t>бюджетні</a:t>
            </a:r>
            <a:r>
              <a:rPr lang="ru-RU" sz="2900" dirty="0"/>
              <a:t> </a:t>
            </a:r>
            <a:r>
              <a:rPr lang="ru-RU" sz="2900" dirty="0" err="1"/>
              <a:t>кошти</a:t>
            </a:r>
            <a:r>
              <a:rPr lang="ru-RU" sz="2900" dirty="0"/>
              <a:t> для </a:t>
            </a:r>
            <a:r>
              <a:rPr lang="ru-RU" sz="2900" dirty="0" err="1"/>
              <a:t>жителів</a:t>
            </a:r>
            <a:r>
              <a:rPr lang="ru-RU" sz="2900" dirty="0"/>
              <a:t> </a:t>
            </a:r>
            <a:r>
              <a:rPr lang="ru-RU" sz="2900" dirty="0" err="1"/>
              <a:t>усього</a:t>
            </a:r>
            <a:r>
              <a:rPr lang="ru-RU" sz="2900" dirty="0"/>
              <a:t> </a:t>
            </a:r>
            <a:r>
              <a:rPr lang="ru-RU" sz="2900" dirty="0" err="1"/>
              <a:t>Заводського</a:t>
            </a:r>
            <a:r>
              <a:rPr lang="ru-RU" sz="2900" dirty="0"/>
              <a:t> району. Тому, в рамках </a:t>
            </a:r>
            <a:r>
              <a:rPr lang="ru-RU" sz="2900" dirty="0" err="1"/>
              <a:t>цього</a:t>
            </a:r>
            <a:r>
              <a:rPr lang="ru-RU" sz="2900" dirty="0"/>
              <a:t> </a:t>
            </a:r>
            <a:r>
              <a:rPr lang="ru-RU" sz="2900" dirty="0" err="1"/>
              <a:t>дослідження</a:t>
            </a:r>
            <a:r>
              <a:rPr lang="ru-RU" sz="2900" dirty="0"/>
              <a:t>, </a:t>
            </a:r>
            <a:r>
              <a:rPr lang="ru-RU" sz="2900" dirty="0" err="1"/>
              <a:t>ці</a:t>
            </a:r>
            <a:r>
              <a:rPr lang="ru-RU" sz="2900" dirty="0"/>
              <a:t> </a:t>
            </a:r>
            <a:r>
              <a:rPr lang="ru-RU" sz="2900" dirty="0" err="1"/>
              <a:t>фактори</a:t>
            </a:r>
            <a:r>
              <a:rPr lang="ru-RU" sz="2900" dirty="0"/>
              <a:t> </a:t>
            </a:r>
            <a:r>
              <a:rPr lang="ru-RU" sz="2900" dirty="0" err="1"/>
              <a:t>розглядаються</a:t>
            </a:r>
            <a:r>
              <a:rPr lang="ru-RU" sz="2900" dirty="0"/>
              <a:t> як </a:t>
            </a:r>
            <a:r>
              <a:rPr lang="ru-RU" sz="2900" dirty="0" err="1"/>
              <a:t>недбале</a:t>
            </a:r>
            <a:r>
              <a:rPr lang="ru-RU" sz="2900" dirty="0"/>
              <a:t> та </a:t>
            </a:r>
            <a:r>
              <a:rPr lang="ru-RU" sz="2900" dirty="0" err="1"/>
              <a:t>неефективне</a:t>
            </a:r>
            <a:r>
              <a:rPr lang="ru-RU" sz="2900" dirty="0"/>
              <a:t> </a:t>
            </a:r>
            <a:r>
              <a:rPr lang="ru-RU" sz="2900" dirty="0" err="1"/>
              <a:t>виконання</a:t>
            </a:r>
            <a:r>
              <a:rPr lang="ru-RU" sz="2900" dirty="0"/>
              <a:t> </a:t>
            </a:r>
            <a:r>
              <a:rPr lang="ru-RU" sz="2900" dirty="0" err="1"/>
              <a:t>своїх</a:t>
            </a:r>
            <a:r>
              <a:rPr lang="ru-RU" sz="2900" dirty="0"/>
              <a:t> </a:t>
            </a:r>
            <a:r>
              <a:rPr lang="ru-RU" sz="2900" dirty="0" err="1"/>
              <a:t>функцій</a:t>
            </a:r>
            <a:r>
              <a:rPr lang="ru-RU" sz="2900" dirty="0"/>
              <a:t> ГРБК </a:t>
            </a:r>
            <a:r>
              <a:rPr lang="ru-RU" sz="2900" dirty="0" err="1"/>
              <a:t>Адміністрацією</a:t>
            </a:r>
            <a:r>
              <a:rPr lang="ru-RU" sz="2900" dirty="0"/>
              <a:t> </a:t>
            </a:r>
            <a:r>
              <a:rPr lang="ru-RU" sz="2900" dirty="0" err="1"/>
              <a:t>Заводського</a:t>
            </a:r>
            <a:r>
              <a:rPr lang="ru-RU" sz="2900" dirty="0"/>
              <a:t> району, як головного </a:t>
            </a:r>
            <a:r>
              <a:rPr lang="ru-RU" sz="2900" dirty="0" err="1"/>
              <a:t>розпорядника</a:t>
            </a:r>
            <a:r>
              <a:rPr lang="ru-RU" sz="2900" dirty="0"/>
              <a:t>  </a:t>
            </a:r>
            <a:r>
              <a:rPr lang="ru-RU" sz="2900" dirty="0" err="1"/>
              <a:t>коштів</a:t>
            </a:r>
            <a:r>
              <a:rPr lang="ru-RU" sz="2900" dirty="0"/>
              <a:t> </a:t>
            </a:r>
            <a:r>
              <a:rPr lang="ru-RU" sz="2900" dirty="0" err="1"/>
              <a:t>міського</a:t>
            </a:r>
            <a:r>
              <a:rPr lang="ru-RU" sz="2900" dirty="0"/>
              <a:t> бюджету» у </a:t>
            </a:r>
            <a:r>
              <a:rPr lang="ru-RU" sz="2900" dirty="0" err="1"/>
              <a:t>частині</a:t>
            </a:r>
            <a:r>
              <a:rPr lang="ru-RU" sz="2900" dirty="0"/>
              <a:t> </a:t>
            </a:r>
            <a:r>
              <a:rPr lang="ru-RU" sz="2900" dirty="0" err="1"/>
              <a:t>організації</a:t>
            </a:r>
            <a:r>
              <a:rPr lang="ru-RU" sz="2900" dirty="0"/>
              <a:t> благоустрою у </a:t>
            </a:r>
            <a:r>
              <a:rPr lang="ru-RU" sz="2900" dirty="0" err="1"/>
              <a:t>Заводському</a:t>
            </a:r>
            <a:r>
              <a:rPr lang="ru-RU" sz="2900" dirty="0"/>
              <a:t> </a:t>
            </a:r>
            <a:r>
              <a:rPr lang="ru-RU" sz="2900" dirty="0" err="1"/>
              <a:t>районі</a:t>
            </a:r>
            <a:r>
              <a:rPr lang="ru-RU" sz="2900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/>
              <a:t>Висновок по гіпотезі 2 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5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r>
              <a:rPr lang="ru-RU" sz="2000" dirty="0" err="1" smtClean="0"/>
              <a:t>Гіпотеза</a:t>
            </a:r>
            <a:r>
              <a:rPr lang="ru-RU" sz="2000" dirty="0" smtClean="0"/>
              <a:t> №1: 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пов'язаної</a:t>
            </a:r>
            <a:r>
              <a:rPr lang="ru-RU" sz="2000" dirty="0"/>
              <a:t> з </a:t>
            </a:r>
            <a:r>
              <a:rPr lang="ru-RU" sz="2000" dirty="0" err="1"/>
              <a:t>прибиранням</a:t>
            </a:r>
            <a:r>
              <a:rPr lang="ru-RU" sz="2000" dirty="0"/>
              <a:t> </a:t>
            </a:r>
            <a:r>
              <a:rPr lang="ru-RU" sz="2000" dirty="0" err="1"/>
              <a:t>стихійних</a:t>
            </a:r>
            <a:r>
              <a:rPr lang="ru-RU" sz="2000" dirty="0"/>
              <a:t> </a:t>
            </a:r>
            <a:r>
              <a:rPr lang="ru-RU" sz="2000" dirty="0" err="1"/>
              <a:t>звалищ</a:t>
            </a:r>
            <a:r>
              <a:rPr lang="ru-RU" sz="2000" dirty="0"/>
              <a:t> у </a:t>
            </a:r>
            <a:r>
              <a:rPr lang="ru-RU" sz="2000" dirty="0" err="1"/>
              <a:t>мікрорайоні</a:t>
            </a:r>
            <a:r>
              <a:rPr lang="ru-RU" sz="2000" dirty="0"/>
              <a:t> </a:t>
            </a:r>
            <a:r>
              <a:rPr lang="ru-RU" sz="2000" dirty="0" err="1"/>
              <a:t>Ялти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є </a:t>
            </a:r>
            <a:r>
              <a:rPr lang="ru-RU" sz="2000" dirty="0" err="1"/>
              <a:t>наслідок</a:t>
            </a:r>
            <a:r>
              <a:rPr lang="ru-RU" sz="2000" dirty="0"/>
              <a:t>  </a:t>
            </a:r>
            <a:r>
              <a:rPr lang="ru-RU" sz="2000" dirty="0" err="1"/>
              <a:t>недостатнього</a:t>
            </a:r>
            <a:r>
              <a:rPr lang="ru-RU" sz="2000" dirty="0"/>
              <a:t> </a:t>
            </a:r>
            <a:r>
              <a:rPr lang="ru-RU" sz="2000" dirty="0" err="1"/>
              <a:t>виділення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з </a:t>
            </a:r>
            <a:r>
              <a:rPr lang="ru-RU" sz="2000" dirty="0" err="1"/>
              <a:t>міського</a:t>
            </a:r>
            <a:r>
              <a:rPr lang="ru-RU" sz="2000" dirty="0"/>
              <a:t> бюджету на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в </a:t>
            </a:r>
            <a:r>
              <a:rPr lang="ru-RU" sz="2000" dirty="0" err="1"/>
              <a:t>бюджетний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2017-2020р</a:t>
            </a:r>
            <a:r>
              <a:rPr lang="ru-RU" sz="2000" dirty="0" smtClean="0"/>
              <a:t>.</a:t>
            </a:r>
            <a:endParaRPr lang="ru-RU" sz="2000" dirty="0"/>
          </a:p>
          <a:p>
            <a:pPr marL="109728" indent="0">
              <a:buNone/>
            </a:pPr>
            <a:r>
              <a:rPr lang="ru-RU" sz="2000" dirty="0"/>
              <a:t>– </a:t>
            </a:r>
            <a:r>
              <a:rPr lang="ru-RU" sz="2000" b="1" dirty="0"/>
              <a:t>НЕ ПІДТВЕРДЖЕНО!  </a:t>
            </a:r>
            <a:endParaRPr lang="ru-RU" sz="2000" dirty="0"/>
          </a:p>
          <a:p>
            <a:pPr marL="109728" indent="0">
              <a:buNone/>
            </a:pPr>
            <a:r>
              <a:rPr lang="ru-RU" sz="2000" dirty="0" err="1"/>
              <a:t>Видатки</a:t>
            </a:r>
            <a:r>
              <a:rPr lang="ru-RU" sz="2000" dirty="0"/>
              <a:t> бюджету на </a:t>
            </a:r>
            <a:r>
              <a:rPr lang="ru-RU" sz="2000" dirty="0" err="1"/>
              <a:t>ліквідацію</a:t>
            </a:r>
            <a:r>
              <a:rPr lang="ru-RU" sz="2000" dirty="0"/>
              <a:t> </a:t>
            </a:r>
            <a:r>
              <a:rPr lang="ru-RU" sz="2000" dirty="0" err="1"/>
              <a:t>стихійних</a:t>
            </a:r>
            <a:r>
              <a:rPr lang="ru-RU" sz="2000" dirty="0"/>
              <a:t> </a:t>
            </a:r>
            <a:r>
              <a:rPr lang="ru-RU" sz="2000" dirty="0" err="1"/>
              <a:t>звалищ</a:t>
            </a:r>
            <a:r>
              <a:rPr lang="ru-RU" sz="2000" dirty="0"/>
              <a:t> в </a:t>
            </a:r>
            <a:r>
              <a:rPr lang="ru-RU" sz="2000" dirty="0" err="1"/>
              <a:t>Заводському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  </a:t>
            </a:r>
            <a:r>
              <a:rPr lang="ru-RU" sz="2000" dirty="0" err="1" smtClean="0"/>
              <a:t>достатні</a:t>
            </a:r>
            <a:r>
              <a:rPr lang="ru-RU" sz="2000" dirty="0" smtClean="0"/>
              <a:t> з точки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планування</a:t>
            </a:r>
            <a:r>
              <a:rPr lang="ru-RU" sz="2000" dirty="0" smtClean="0"/>
              <a:t> та фактичного </a:t>
            </a:r>
            <a:r>
              <a:rPr lang="ru-RU" sz="2000" dirty="0" err="1" smtClean="0"/>
              <a:t>виділення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бюджетних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асигнувань</a:t>
            </a:r>
            <a:r>
              <a:rPr lang="ru-RU" sz="2000" dirty="0" smtClean="0"/>
              <a:t>. </a:t>
            </a:r>
          </a:p>
          <a:p>
            <a:pPr marL="342900" indent="-342900"/>
            <a:r>
              <a:rPr lang="ru-RU" sz="2000" dirty="0" err="1" smtClean="0">
                <a:solidFill>
                  <a:prstClr val="black"/>
                </a:solidFill>
              </a:rPr>
              <a:t>Гіпотеза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№2 :  «</a:t>
            </a:r>
            <a:r>
              <a:rPr lang="ru-RU" sz="2000" dirty="0" err="1">
                <a:solidFill>
                  <a:prstClr val="black"/>
                </a:solidFill>
              </a:rPr>
              <a:t>Існування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проблеми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пов'язаної</a:t>
            </a:r>
            <a:r>
              <a:rPr lang="ru-RU" sz="2000" dirty="0">
                <a:solidFill>
                  <a:prstClr val="black"/>
                </a:solidFill>
              </a:rPr>
              <a:t> з </a:t>
            </a:r>
            <a:r>
              <a:rPr lang="ru-RU" sz="2000" dirty="0" err="1">
                <a:solidFill>
                  <a:prstClr val="black"/>
                </a:solidFill>
              </a:rPr>
              <a:t>прибиранням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стихійних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звалищ</a:t>
            </a:r>
            <a:r>
              <a:rPr lang="ru-RU" sz="2000" dirty="0">
                <a:solidFill>
                  <a:prstClr val="black"/>
                </a:solidFill>
              </a:rPr>
              <a:t>, у </a:t>
            </a:r>
            <a:r>
              <a:rPr lang="ru-RU" sz="2000" dirty="0" err="1">
                <a:solidFill>
                  <a:prstClr val="black"/>
                </a:solidFill>
              </a:rPr>
              <a:t>мікрорайоні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Ялти</a:t>
            </a:r>
            <a:r>
              <a:rPr lang="ru-RU" sz="2000" dirty="0">
                <a:solidFill>
                  <a:prstClr val="black"/>
                </a:solidFill>
              </a:rPr>
              <a:t> - </a:t>
            </a:r>
            <a:r>
              <a:rPr lang="ru-RU" sz="2000" dirty="0" err="1">
                <a:solidFill>
                  <a:prstClr val="black"/>
                </a:solidFill>
              </a:rPr>
              <a:t>це</a:t>
            </a:r>
            <a:r>
              <a:rPr lang="ru-RU" sz="2000" dirty="0">
                <a:solidFill>
                  <a:prstClr val="black"/>
                </a:solidFill>
              </a:rPr>
              <a:t> є </a:t>
            </a:r>
            <a:r>
              <a:rPr lang="ru-RU" sz="2000" dirty="0" err="1">
                <a:solidFill>
                  <a:prstClr val="black"/>
                </a:solidFill>
              </a:rPr>
              <a:t>це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наслідок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недбалого</a:t>
            </a:r>
            <a:r>
              <a:rPr lang="ru-RU" sz="2000" dirty="0">
                <a:solidFill>
                  <a:prstClr val="black"/>
                </a:solidFill>
              </a:rPr>
              <a:t> і </a:t>
            </a:r>
            <a:r>
              <a:rPr lang="ru-RU" sz="2000" dirty="0" err="1">
                <a:solidFill>
                  <a:prstClr val="black"/>
                </a:solidFill>
              </a:rPr>
              <a:t>неефективного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виконання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своїх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функцій</a:t>
            </a:r>
            <a:r>
              <a:rPr lang="ru-RU" sz="2000" dirty="0">
                <a:solidFill>
                  <a:prstClr val="black"/>
                </a:solidFill>
              </a:rPr>
              <a:t> ГРБК </a:t>
            </a:r>
            <a:r>
              <a:rPr lang="ru-RU" sz="2000" dirty="0" err="1">
                <a:solidFill>
                  <a:prstClr val="black"/>
                </a:solidFill>
              </a:rPr>
              <a:t>Адміністрацією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Заводського</a:t>
            </a:r>
            <a:r>
              <a:rPr lang="ru-RU" sz="2000" dirty="0">
                <a:solidFill>
                  <a:prstClr val="black"/>
                </a:solidFill>
              </a:rPr>
              <a:t> району, як головного </a:t>
            </a:r>
            <a:r>
              <a:rPr lang="ru-RU" sz="2000" dirty="0" err="1">
                <a:solidFill>
                  <a:prstClr val="black"/>
                </a:solidFill>
              </a:rPr>
              <a:t>розпорядника</a:t>
            </a:r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 err="1">
                <a:solidFill>
                  <a:prstClr val="black"/>
                </a:solidFill>
              </a:rPr>
              <a:t>коштів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міського</a:t>
            </a:r>
            <a:r>
              <a:rPr lang="ru-RU" sz="2000" dirty="0">
                <a:solidFill>
                  <a:prstClr val="black"/>
                </a:solidFill>
              </a:rPr>
              <a:t> бюджету» 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-ПІДТВЕРДЖЕНО!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 err="1">
                <a:solidFill>
                  <a:prstClr val="black"/>
                </a:solidFill>
              </a:rPr>
              <a:t>Можливість</a:t>
            </a:r>
            <a:r>
              <a:rPr lang="ru-RU" sz="2000" dirty="0">
                <a:solidFill>
                  <a:prstClr val="black"/>
                </a:solidFill>
              </a:rPr>
              <a:t> неоднозначного </a:t>
            </a:r>
            <a:r>
              <a:rPr lang="ru-RU" sz="2000" dirty="0" err="1">
                <a:solidFill>
                  <a:prstClr val="black"/>
                </a:solidFill>
              </a:rPr>
              <a:t>трактування</a:t>
            </a:r>
            <a:r>
              <a:rPr lang="ru-RU" sz="2000" dirty="0">
                <a:solidFill>
                  <a:prstClr val="black"/>
                </a:solidFill>
              </a:rPr>
              <a:t> умов Договору з </a:t>
            </a:r>
            <a:r>
              <a:rPr lang="ru-RU" sz="2000" dirty="0" err="1">
                <a:solidFill>
                  <a:prstClr val="black"/>
                </a:solidFill>
              </a:rPr>
              <a:t>підрядною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організацією</a:t>
            </a:r>
            <a:r>
              <a:rPr lang="ru-RU" sz="2000" dirty="0">
                <a:solidFill>
                  <a:prstClr val="black"/>
                </a:solidFill>
              </a:rPr>
              <a:t>, є </a:t>
            </a:r>
            <a:r>
              <a:rPr lang="ru-RU" sz="2000" dirty="0" err="1">
                <a:solidFill>
                  <a:prstClr val="black"/>
                </a:solidFill>
              </a:rPr>
              <a:t>першопричиною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неотримання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якісної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послуги</a:t>
            </a:r>
            <a:r>
              <a:rPr lang="ru-RU" sz="2000" dirty="0">
                <a:solidFill>
                  <a:prstClr val="black"/>
                </a:solidFill>
              </a:rPr>
              <a:t> за </a:t>
            </a:r>
            <a:r>
              <a:rPr lang="ru-RU" sz="2000" dirty="0" err="1">
                <a:solidFill>
                  <a:prstClr val="black"/>
                </a:solidFill>
              </a:rPr>
              <a:t>бюджетні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кошти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мешканцями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Заводського</a:t>
            </a:r>
            <a:r>
              <a:rPr lang="ru-RU" sz="2000" dirty="0">
                <a:solidFill>
                  <a:prstClr val="black"/>
                </a:solidFill>
              </a:rPr>
              <a:t> району.</a:t>
            </a:r>
          </a:p>
          <a:p>
            <a:pPr marL="0" lvl="0" indent="0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Тому, в рамках </a:t>
            </a:r>
            <a:r>
              <a:rPr lang="ru-RU" sz="2000" dirty="0" err="1">
                <a:solidFill>
                  <a:prstClr val="black"/>
                </a:solidFill>
              </a:rPr>
              <a:t>цього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дослідження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цей</a:t>
            </a:r>
            <a:r>
              <a:rPr lang="ru-RU" sz="2000" dirty="0">
                <a:solidFill>
                  <a:prstClr val="black"/>
                </a:solidFill>
              </a:rPr>
              <a:t> фактор </a:t>
            </a:r>
            <a:r>
              <a:rPr lang="ru-RU" sz="2000" dirty="0" err="1">
                <a:solidFill>
                  <a:prstClr val="black"/>
                </a:solidFill>
              </a:rPr>
              <a:t>розглядаються</a:t>
            </a:r>
            <a:r>
              <a:rPr lang="ru-RU" sz="2000" dirty="0">
                <a:solidFill>
                  <a:prstClr val="black"/>
                </a:solidFill>
              </a:rPr>
              <a:t> як </a:t>
            </a:r>
            <a:r>
              <a:rPr lang="ru-RU" sz="2000" dirty="0" err="1">
                <a:solidFill>
                  <a:prstClr val="black"/>
                </a:solidFill>
              </a:rPr>
              <a:t>недбале</a:t>
            </a:r>
            <a:r>
              <a:rPr lang="ru-RU" sz="2000" dirty="0">
                <a:solidFill>
                  <a:prstClr val="black"/>
                </a:solidFill>
              </a:rPr>
              <a:t> та </a:t>
            </a:r>
            <a:r>
              <a:rPr lang="ru-RU" sz="2000" dirty="0" err="1">
                <a:solidFill>
                  <a:prstClr val="black"/>
                </a:solidFill>
              </a:rPr>
              <a:t>неефективне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виконання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своїх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функцій</a:t>
            </a:r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 err="1">
                <a:solidFill>
                  <a:prstClr val="black"/>
                </a:solidFill>
              </a:rPr>
              <a:t>Адміністрацією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Заводського</a:t>
            </a:r>
            <a:r>
              <a:rPr lang="ru-RU" sz="2000" dirty="0">
                <a:solidFill>
                  <a:prstClr val="black"/>
                </a:solidFill>
              </a:rPr>
              <a:t> району, як головного </a:t>
            </a:r>
            <a:r>
              <a:rPr lang="ru-RU" sz="2000" dirty="0" err="1">
                <a:solidFill>
                  <a:prstClr val="black"/>
                </a:solidFill>
              </a:rPr>
              <a:t>розпорядника</a:t>
            </a:r>
            <a:r>
              <a:rPr lang="ru-RU" sz="2000" dirty="0">
                <a:solidFill>
                  <a:prstClr val="black"/>
                </a:solidFill>
              </a:rPr>
              <a:t>  </a:t>
            </a:r>
            <a:r>
              <a:rPr lang="ru-RU" sz="2000" dirty="0" err="1">
                <a:solidFill>
                  <a:prstClr val="black"/>
                </a:solidFill>
              </a:rPr>
              <a:t>коштів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міського</a:t>
            </a:r>
            <a:r>
              <a:rPr lang="ru-RU" sz="2000" dirty="0">
                <a:solidFill>
                  <a:prstClr val="black"/>
                </a:solidFill>
              </a:rPr>
              <a:t> бюджету» у </a:t>
            </a:r>
            <a:r>
              <a:rPr lang="ru-RU" sz="2000" dirty="0" err="1">
                <a:solidFill>
                  <a:prstClr val="black"/>
                </a:solidFill>
              </a:rPr>
              <a:t>частині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організації</a:t>
            </a:r>
            <a:r>
              <a:rPr lang="ru-RU" sz="2000" dirty="0">
                <a:solidFill>
                  <a:prstClr val="black"/>
                </a:solidFill>
              </a:rPr>
              <a:t> благоустрою у </a:t>
            </a:r>
            <a:r>
              <a:rPr lang="ru-RU" sz="2000" dirty="0" err="1">
                <a:solidFill>
                  <a:prstClr val="black"/>
                </a:solidFill>
              </a:rPr>
              <a:t>Заводському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районі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  <a:p>
            <a:endParaRPr lang="ru-RU" sz="2000" dirty="0"/>
          </a:p>
          <a:p>
            <a:pPr marL="109728" indent="0"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18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dirty="0" err="1"/>
              <a:t>Виключити</a:t>
            </a:r>
            <a:r>
              <a:rPr lang="ru-RU" dirty="0"/>
              <a:t> з </a:t>
            </a:r>
            <a:r>
              <a:rPr lang="ru-RU" dirty="0" err="1"/>
              <a:t>Договорів</a:t>
            </a:r>
            <a:r>
              <a:rPr lang="ru-RU" dirty="0"/>
              <a:t> з </a:t>
            </a:r>
            <a:r>
              <a:rPr lang="ru-RU" dirty="0" err="1"/>
              <a:t>підрядною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 </a:t>
            </a:r>
            <a:r>
              <a:rPr lang="ru-RU" dirty="0" err="1"/>
              <a:t>можливості</a:t>
            </a:r>
            <a:r>
              <a:rPr lang="ru-RU" dirty="0"/>
              <a:t> неоднозначного </a:t>
            </a:r>
            <a:r>
              <a:rPr lang="ru-RU" dirty="0" err="1"/>
              <a:t>трактування</a:t>
            </a:r>
            <a:r>
              <a:rPr lang="ru-RU" dirty="0"/>
              <a:t> умов </a:t>
            </a:r>
            <a:r>
              <a:rPr lang="ru-RU" dirty="0" err="1"/>
              <a:t>виконання</a:t>
            </a:r>
            <a:r>
              <a:rPr lang="ru-RU" dirty="0"/>
              <a:t> Договору у </a:t>
            </a:r>
            <a:r>
              <a:rPr lang="ru-RU" dirty="0" smtClean="0"/>
              <a:t>через </a:t>
            </a:r>
            <a:r>
              <a:rPr lang="ru-RU" dirty="0" err="1" smtClean="0"/>
              <a:t>уточнення</a:t>
            </a:r>
            <a:r>
              <a:rPr lang="ru-RU" dirty="0" smtClean="0"/>
              <a:t> порядку:</a:t>
            </a:r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вивозу</a:t>
            </a:r>
            <a:r>
              <a:rPr lang="ru-RU" dirty="0"/>
              <a:t> </a:t>
            </a:r>
            <a:r>
              <a:rPr lang="ru-RU" dirty="0" err="1" smtClean="0"/>
              <a:t>стихійних</a:t>
            </a:r>
            <a:r>
              <a:rPr lang="ru-RU" dirty="0" smtClean="0"/>
              <a:t> </a:t>
            </a:r>
            <a:r>
              <a:rPr lang="ru-RU" dirty="0" err="1" smtClean="0"/>
              <a:t>звалищ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/>
              <a:t>д</a:t>
            </a:r>
            <a:r>
              <a:rPr lang="ru-RU" dirty="0" err="1" smtClean="0"/>
              <a:t>іслокації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графику  </a:t>
            </a:r>
            <a:r>
              <a:rPr lang="ru-RU" dirty="0" err="1" smtClean="0"/>
              <a:t>прибірання</a:t>
            </a:r>
            <a:r>
              <a:rPr lang="ru-RU" dirty="0"/>
              <a:t> </a:t>
            </a:r>
            <a:r>
              <a:rPr lang="ru-RU" dirty="0" err="1" smtClean="0"/>
              <a:t>стихійних</a:t>
            </a:r>
            <a:r>
              <a:rPr lang="ru-RU" dirty="0" smtClean="0"/>
              <a:t> </a:t>
            </a:r>
            <a:r>
              <a:rPr lang="ru-RU" dirty="0" err="1" smtClean="0"/>
              <a:t>звалищ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Налагодити</a:t>
            </a:r>
            <a:r>
              <a:rPr lang="ru-RU" dirty="0" smtClean="0"/>
              <a:t> </a:t>
            </a:r>
            <a:r>
              <a:rPr lang="ru-RU" dirty="0"/>
              <a:t>контроль 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п</a:t>
            </a:r>
            <a:r>
              <a:rPr lang="ru-RU" dirty="0" err="1" smtClean="0"/>
              <a:t>ідрядною</a:t>
            </a:r>
            <a:r>
              <a:rPr lang="ru-RU" dirty="0" smtClean="0"/>
              <a:t>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мешканцям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 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об’ємів</a:t>
            </a:r>
            <a:r>
              <a:rPr lang="ru-RU" dirty="0"/>
              <a:t> </a:t>
            </a:r>
            <a:r>
              <a:rPr lang="ru-RU" dirty="0" err="1"/>
              <a:t>вивозу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та </a:t>
            </a:r>
            <a:r>
              <a:rPr lang="ru-RU" dirty="0" err="1"/>
              <a:t>періодичності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 </a:t>
            </a:r>
            <a:r>
              <a:rPr lang="ru-RU" dirty="0" err="1"/>
              <a:t>прибирання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	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 у </a:t>
            </a:r>
            <a:r>
              <a:rPr lang="ru-RU" dirty="0" err="1"/>
              <a:t>мкрн</a:t>
            </a:r>
            <a:r>
              <a:rPr lang="ru-RU" dirty="0"/>
              <a:t>. </a:t>
            </a:r>
            <a:r>
              <a:rPr lang="ru-RU" dirty="0" err="1"/>
              <a:t>Ялти</a:t>
            </a:r>
            <a:r>
              <a:rPr lang="ru-RU" dirty="0"/>
              <a:t>,  </a:t>
            </a:r>
            <a:r>
              <a:rPr lang="ru-RU" dirty="0" err="1"/>
              <a:t>біля</a:t>
            </a:r>
            <a:r>
              <a:rPr lang="ru-RU" dirty="0"/>
              <a:t>  </a:t>
            </a:r>
            <a:r>
              <a:rPr lang="ru-RU" dirty="0" err="1"/>
              <a:t>контейнерних</a:t>
            </a:r>
            <a:r>
              <a:rPr lang="ru-RU" dirty="0"/>
              <a:t> площадок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контейнери</a:t>
            </a:r>
            <a:r>
              <a:rPr lang="ru-RU" dirty="0"/>
              <a:t> "лодочка" для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великогабаритного</a:t>
            </a:r>
            <a:r>
              <a:rPr lang="ru-RU" dirty="0"/>
              <a:t>  </a:t>
            </a:r>
            <a:r>
              <a:rPr lang="ru-RU" dirty="0" err="1"/>
              <a:t>сміття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Рекомендації</a:t>
            </a:r>
            <a:r>
              <a:rPr lang="ru-RU" sz="3200" dirty="0"/>
              <a:t>  </a:t>
            </a:r>
            <a:r>
              <a:rPr lang="ru-RU" sz="3200" dirty="0" err="1"/>
              <a:t>місцевим</a:t>
            </a:r>
            <a:r>
              <a:rPr lang="ru-RU" sz="3200" dirty="0"/>
              <a:t> </a:t>
            </a:r>
            <a:r>
              <a:rPr lang="ru-RU" sz="3200" dirty="0" err="1"/>
              <a:t>посадовцям</a:t>
            </a:r>
            <a:r>
              <a:rPr lang="ru-RU" sz="3200" dirty="0"/>
              <a:t> та </a:t>
            </a:r>
            <a:r>
              <a:rPr lang="ru-RU" sz="3200" dirty="0" err="1"/>
              <a:t>громадськості</a:t>
            </a:r>
            <a:r>
              <a:rPr lang="ru-RU" sz="3200" dirty="0"/>
              <a:t> м. </a:t>
            </a:r>
            <a:r>
              <a:rPr lang="ru-RU" sz="3200" dirty="0" err="1"/>
              <a:t>Миколаєва</a:t>
            </a:r>
            <a:r>
              <a:rPr lang="ru-RU" sz="3200" dirty="0"/>
              <a:t>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252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4</a:t>
            </a:r>
            <a:r>
              <a:rPr lang="ru-RU" sz="1800" dirty="0"/>
              <a:t>.  </a:t>
            </a:r>
            <a:r>
              <a:rPr lang="ru-RU" sz="1800" dirty="0" err="1"/>
              <a:t>Забезпечити</a:t>
            </a:r>
            <a:r>
              <a:rPr lang="ru-RU" sz="1800" dirty="0"/>
              <a:t> </a:t>
            </a:r>
            <a:r>
              <a:rPr lang="ru-RU" sz="1800" dirty="0" err="1"/>
              <a:t>налагодження</a:t>
            </a:r>
            <a:r>
              <a:rPr lang="ru-RU" sz="1800" dirty="0"/>
              <a:t> </a:t>
            </a:r>
            <a:r>
              <a:rPr lang="ru-RU" sz="1800" dirty="0" err="1"/>
              <a:t>дієвої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вивозу</a:t>
            </a:r>
            <a:r>
              <a:rPr lang="ru-RU" sz="1800" dirty="0"/>
              <a:t> </a:t>
            </a:r>
            <a:r>
              <a:rPr lang="ru-RU" sz="1800" dirty="0" err="1"/>
              <a:t>сміття</a:t>
            </a:r>
            <a:r>
              <a:rPr lang="ru-RU" sz="1800" dirty="0"/>
              <a:t> шляхом:</a:t>
            </a:r>
          </a:p>
          <a:p>
            <a:pPr marL="0" indent="0">
              <a:buNone/>
            </a:pPr>
            <a:r>
              <a:rPr lang="ru-RU" sz="1800" dirty="0"/>
              <a:t>-</a:t>
            </a:r>
            <a:r>
              <a:rPr lang="ru-RU" sz="1800" dirty="0" err="1"/>
              <a:t>інвентарізаціі</a:t>
            </a:r>
            <a:r>
              <a:rPr lang="ru-RU" sz="1800" dirty="0"/>
              <a:t> </a:t>
            </a:r>
            <a:r>
              <a:rPr lang="ru-RU" sz="1800" dirty="0" err="1"/>
              <a:t>договорів</a:t>
            </a:r>
            <a:r>
              <a:rPr lang="ru-RU" sz="1800" dirty="0"/>
              <a:t> з жителями району;</a:t>
            </a:r>
          </a:p>
          <a:p>
            <a:pPr marL="0" indent="0">
              <a:buNone/>
            </a:pPr>
            <a:r>
              <a:rPr lang="ru-RU" sz="1800" dirty="0"/>
              <a:t>- </a:t>
            </a:r>
            <a:r>
              <a:rPr lang="ru-RU" sz="1800" dirty="0" err="1"/>
              <a:t>організації</a:t>
            </a:r>
            <a:r>
              <a:rPr lang="ru-RU" sz="1800" dirty="0"/>
              <a:t> контрольно-</a:t>
            </a:r>
            <a:r>
              <a:rPr lang="ru-RU" sz="1800" dirty="0" err="1"/>
              <a:t>ревізійної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з </a:t>
            </a:r>
            <a:r>
              <a:rPr lang="ru-RU" sz="1800" dirty="0" err="1"/>
              <a:t>підрядником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- в </a:t>
            </a:r>
            <a:r>
              <a:rPr lang="ru-RU" sz="1800" dirty="0" err="1"/>
              <a:t>разі</a:t>
            </a:r>
            <a:r>
              <a:rPr lang="ru-RU" sz="1800" dirty="0"/>
              <a:t> </a:t>
            </a:r>
            <a:r>
              <a:rPr lang="ru-RU" sz="1800" dirty="0" err="1"/>
              <a:t>неможливості</a:t>
            </a:r>
            <a:r>
              <a:rPr lang="ru-RU" sz="1800" dirty="0"/>
              <a:t> </a:t>
            </a:r>
            <a:r>
              <a:rPr lang="ru-RU" sz="1800" dirty="0" err="1"/>
              <a:t>Адміністрації</a:t>
            </a:r>
            <a:r>
              <a:rPr lang="ru-RU" sz="1800" dirty="0"/>
              <a:t> </a:t>
            </a:r>
            <a:r>
              <a:rPr lang="ru-RU" sz="1800" dirty="0" err="1"/>
              <a:t>Заводського</a:t>
            </a:r>
            <a:r>
              <a:rPr lang="ru-RU" sz="1800" dirty="0"/>
              <a:t> району </a:t>
            </a:r>
            <a:r>
              <a:rPr lang="ru-RU" sz="1800" dirty="0" err="1"/>
              <a:t>виконувати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повноваження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налагодження</a:t>
            </a:r>
            <a:r>
              <a:rPr lang="ru-RU" sz="1800" dirty="0"/>
              <a:t> </a:t>
            </a:r>
            <a:r>
              <a:rPr lang="ru-RU" sz="1800" dirty="0" err="1"/>
              <a:t>діевої</a:t>
            </a:r>
            <a:r>
              <a:rPr lang="ru-RU" sz="1800" dirty="0"/>
              <a:t> </a:t>
            </a:r>
            <a:r>
              <a:rPr lang="ru-RU" sz="1800" dirty="0" err="1"/>
              <a:t>системи</a:t>
            </a:r>
            <a:r>
              <a:rPr lang="ru-RU" sz="1800" dirty="0"/>
              <a:t> </a:t>
            </a:r>
            <a:r>
              <a:rPr lang="ru-RU" sz="1800" dirty="0" err="1"/>
              <a:t>погодження</a:t>
            </a:r>
            <a:r>
              <a:rPr lang="ru-RU" sz="1800" dirty="0"/>
              <a:t> з ТПВ, </a:t>
            </a:r>
            <a:r>
              <a:rPr lang="ru-RU" sz="1800" dirty="0" err="1"/>
              <a:t>передати</a:t>
            </a:r>
            <a:r>
              <a:rPr lang="ru-RU" sz="1800" dirty="0"/>
              <a:t> </a:t>
            </a:r>
            <a:r>
              <a:rPr lang="ru-RU" sz="1800" dirty="0" err="1"/>
              <a:t>ці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на </a:t>
            </a:r>
            <a:r>
              <a:rPr lang="ru-RU" sz="1800" dirty="0" err="1"/>
              <a:t>аутсерсинг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5. На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вимог</a:t>
            </a:r>
            <a:r>
              <a:rPr lang="ru-RU" sz="1800" dirty="0"/>
              <a:t> Статуту </a:t>
            </a:r>
            <a:r>
              <a:rPr lang="ru-RU" sz="1800" dirty="0" err="1"/>
              <a:t>міста</a:t>
            </a:r>
            <a:r>
              <a:rPr lang="ru-RU" sz="1800" dirty="0"/>
              <a:t>, </a:t>
            </a:r>
            <a:r>
              <a:rPr lang="ru-RU" sz="1800" dirty="0" err="1"/>
              <a:t>забезпечити</a:t>
            </a:r>
            <a:r>
              <a:rPr lang="ru-RU" sz="1800" dirty="0"/>
              <a:t> </a:t>
            </a:r>
            <a:r>
              <a:rPr lang="ru-RU" sz="1800" dirty="0" err="1"/>
              <a:t>дієвість</a:t>
            </a:r>
            <a:r>
              <a:rPr lang="ru-RU" sz="1800" dirty="0"/>
              <a:t> таких </a:t>
            </a:r>
            <a:r>
              <a:rPr lang="ru-RU" sz="1800" dirty="0" err="1"/>
              <a:t>механізмів</a:t>
            </a:r>
            <a:r>
              <a:rPr lang="ru-RU" sz="1800" dirty="0"/>
              <a:t> </a:t>
            </a:r>
            <a:r>
              <a:rPr lang="ru-RU" sz="1800" dirty="0" err="1"/>
              <a:t>місцевої</a:t>
            </a:r>
            <a:r>
              <a:rPr lang="ru-RU" sz="1800" dirty="0"/>
              <a:t> </a:t>
            </a:r>
            <a:r>
              <a:rPr lang="ru-RU" sz="1800" dirty="0" err="1"/>
              <a:t>демократії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, як </a:t>
            </a:r>
            <a:r>
              <a:rPr lang="ru-RU" sz="1800" dirty="0" err="1" smtClean="0"/>
              <a:t>громадські</a:t>
            </a:r>
            <a:r>
              <a:rPr lang="ru-RU" sz="1800" dirty="0" smtClean="0"/>
              <a:t> </a:t>
            </a:r>
            <a:r>
              <a:rPr lang="ru-RU" sz="1800" dirty="0" err="1" smtClean="0"/>
              <a:t>слухання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громадські</a:t>
            </a:r>
            <a:r>
              <a:rPr lang="ru-RU" sz="1800" dirty="0" smtClean="0"/>
              <a:t> </a:t>
            </a:r>
            <a:r>
              <a:rPr lang="ru-RU" sz="1800" dirty="0" err="1"/>
              <a:t>дорадчі</a:t>
            </a:r>
            <a:r>
              <a:rPr lang="ru-RU" sz="1800" dirty="0"/>
              <a:t> </a:t>
            </a:r>
            <a:r>
              <a:rPr lang="ru-RU" sz="1800" dirty="0" err="1"/>
              <a:t>органи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— </a:t>
            </a:r>
            <a:r>
              <a:rPr lang="ru-RU" sz="1800" dirty="0" err="1"/>
              <a:t>Ініціювати</a:t>
            </a:r>
            <a:r>
              <a:rPr lang="ru-RU" sz="1800" dirty="0"/>
              <a:t>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громадських</a:t>
            </a:r>
            <a:r>
              <a:rPr lang="ru-RU" sz="1800" dirty="0"/>
              <a:t> </a:t>
            </a:r>
            <a:r>
              <a:rPr lang="ru-RU" sz="1800" dirty="0" err="1"/>
              <a:t>слухань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ефективності</a:t>
            </a:r>
            <a:r>
              <a:rPr lang="ru-RU" sz="1800" dirty="0"/>
              <a:t> </a:t>
            </a:r>
            <a:r>
              <a:rPr lang="ru-RU" sz="1800" dirty="0" err="1"/>
              <a:t>реалізації</a:t>
            </a:r>
            <a:r>
              <a:rPr lang="ru-RU" sz="1800" dirty="0"/>
              <a:t> </a:t>
            </a:r>
            <a:r>
              <a:rPr lang="ru-RU" sz="1800" dirty="0" err="1"/>
              <a:t>політики</a:t>
            </a:r>
            <a:r>
              <a:rPr lang="ru-RU" sz="1800" dirty="0"/>
              <a:t> благоустрою у </a:t>
            </a:r>
            <a:r>
              <a:rPr lang="ru-RU" sz="1800" dirty="0" err="1"/>
              <a:t>Заводському</a:t>
            </a:r>
            <a:r>
              <a:rPr lang="ru-RU" sz="1800" dirty="0"/>
              <a:t> </a:t>
            </a:r>
            <a:r>
              <a:rPr lang="ru-RU" sz="1800" dirty="0" err="1"/>
              <a:t>районі</a:t>
            </a:r>
            <a:r>
              <a:rPr lang="ru-RU" sz="1800" dirty="0"/>
              <a:t> м. </a:t>
            </a:r>
            <a:r>
              <a:rPr lang="ru-RU" sz="1800" dirty="0" err="1"/>
              <a:t>Миколаєва</a:t>
            </a:r>
            <a:r>
              <a:rPr lang="ru-RU" sz="1800" dirty="0"/>
              <a:t> </a:t>
            </a:r>
            <a:r>
              <a:rPr lang="ru-RU" sz="1800" dirty="0" err="1"/>
              <a:t>зокрема</a:t>
            </a:r>
            <a:r>
              <a:rPr lang="ru-RU" sz="1800" dirty="0"/>
              <a:t>, з </a:t>
            </a:r>
            <a:r>
              <a:rPr lang="ru-RU" sz="1800" dirty="0" err="1"/>
              <a:t>використанням</a:t>
            </a:r>
            <a:r>
              <a:rPr lang="ru-RU" sz="1800" dirty="0"/>
              <a:t> </a:t>
            </a:r>
            <a:r>
              <a:rPr lang="ru-RU" sz="1800" dirty="0" err="1"/>
              <a:t>інформаційно-комунікативних</a:t>
            </a:r>
            <a:r>
              <a:rPr lang="ru-RU" sz="1800" dirty="0"/>
              <a:t> е- </a:t>
            </a:r>
            <a:r>
              <a:rPr lang="ru-RU" sz="1800" dirty="0" err="1"/>
              <a:t>технологій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 — </a:t>
            </a:r>
            <a:r>
              <a:rPr lang="ru-RU" sz="1800" dirty="0" err="1"/>
              <a:t>Громадської</a:t>
            </a:r>
            <a:r>
              <a:rPr lang="ru-RU" sz="1800" dirty="0"/>
              <a:t> </a:t>
            </a:r>
            <a:r>
              <a:rPr lang="ru-RU" sz="1800" dirty="0" err="1"/>
              <a:t>раді</a:t>
            </a:r>
            <a:r>
              <a:rPr lang="ru-RU" sz="1800" dirty="0"/>
              <a:t> при </a:t>
            </a:r>
            <a:r>
              <a:rPr lang="ru-RU" sz="1800" dirty="0" err="1"/>
              <a:t>Департаменті</a:t>
            </a:r>
            <a:r>
              <a:rPr lang="ru-RU" sz="1800" dirty="0"/>
              <a:t> ЖКГ </a:t>
            </a:r>
            <a:r>
              <a:rPr lang="ru-RU" sz="1800" dirty="0" err="1"/>
              <a:t>розглянути</a:t>
            </a:r>
            <a:r>
              <a:rPr lang="ru-RU" sz="1800" dirty="0"/>
              <a:t> </a:t>
            </a:r>
            <a:r>
              <a:rPr lang="ru-RU" sz="1800" dirty="0" err="1"/>
              <a:t>результати</a:t>
            </a:r>
            <a:r>
              <a:rPr lang="ru-RU" sz="1800" dirty="0"/>
              <a:t> </a:t>
            </a:r>
            <a:r>
              <a:rPr lang="ru-RU" sz="1800" dirty="0" err="1"/>
              <a:t>громадського</a:t>
            </a:r>
            <a:r>
              <a:rPr lang="ru-RU" sz="1800" dirty="0"/>
              <a:t> аудиту з </a:t>
            </a:r>
            <a:r>
              <a:rPr lang="ru-RU" sz="1800" dirty="0" err="1"/>
              <a:t>запрошенням</a:t>
            </a:r>
            <a:r>
              <a:rPr lang="ru-RU" sz="1800" dirty="0"/>
              <a:t>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ru-RU" sz="1800" dirty="0" err="1"/>
              <a:t>посадовців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відповідають</a:t>
            </a:r>
            <a:r>
              <a:rPr lang="ru-RU" sz="1800" dirty="0"/>
              <a:t> за </a:t>
            </a:r>
            <a:r>
              <a:rPr lang="ru-RU" sz="1800" dirty="0" err="1"/>
              <a:t>згадані</a:t>
            </a:r>
            <a:r>
              <a:rPr lang="ru-RU" sz="1800" dirty="0"/>
              <a:t> </a:t>
            </a:r>
            <a:r>
              <a:rPr lang="ru-RU" sz="1800" dirty="0" err="1"/>
              <a:t>питання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Рекомендації</a:t>
            </a:r>
            <a:r>
              <a:rPr lang="ru-RU" sz="3200" dirty="0"/>
              <a:t>  </a:t>
            </a:r>
            <a:r>
              <a:rPr lang="ru-RU" sz="3200" dirty="0" err="1"/>
              <a:t>місцевим</a:t>
            </a:r>
            <a:r>
              <a:rPr lang="ru-RU" sz="3200" dirty="0"/>
              <a:t> </a:t>
            </a:r>
            <a:r>
              <a:rPr lang="ru-RU" sz="3200" dirty="0" err="1"/>
              <a:t>посадовцям</a:t>
            </a:r>
            <a:r>
              <a:rPr lang="ru-RU" sz="3200" dirty="0"/>
              <a:t> та </a:t>
            </a:r>
            <a:r>
              <a:rPr lang="ru-RU" sz="3200" dirty="0" err="1"/>
              <a:t>громадськості</a:t>
            </a:r>
            <a:r>
              <a:rPr lang="ru-RU" sz="3200" dirty="0"/>
              <a:t> м. </a:t>
            </a:r>
            <a:r>
              <a:rPr lang="ru-RU" sz="3200" dirty="0" err="1"/>
              <a:t>Миколаєва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3002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Згідно</a:t>
            </a:r>
            <a:r>
              <a:rPr lang="ru-RU" dirty="0"/>
              <a:t>  </a:t>
            </a:r>
            <a:r>
              <a:rPr lang="ru-RU" dirty="0" err="1"/>
              <a:t>звітів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/>
              <a:t>Адміністрація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 </a:t>
            </a:r>
            <a:r>
              <a:rPr lang="ru-RU" dirty="0" err="1"/>
              <a:t>виконувала</a:t>
            </a:r>
            <a:r>
              <a:rPr lang="ru-RU" dirty="0"/>
              <a:t> заходи по </a:t>
            </a:r>
            <a:r>
              <a:rPr lang="ru-RU" dirty="0" err="1"/>
              <a:t>забезпеченню</a:t>
            </a:r>
            <a:r>
              <a:rPr lang="ru-RU" dirty="0"/>
              <a:t> </a:t>
            </a:r>
            <a:r>
              <a:rPr lang="ru-RU" dirty="0" err="1"/>
              <a:t>санітарної</a:t>
            </a:r>
            <a:r>
              <a:rPr lang="ru-RU" dirty="0"/>
              <a:t> очистки </a:t>
            </a:r>
            <a:r>
              <a:rPr lang="ru-RU" dirty="0" err="1"/>
              <a:t>території</a:t>
            </a:r>
            <a:r>
              <a:rPr lang="ru-RU" dirty="0"/>
              <a:t> та </a:t>
            </a:r>
            <a:r>
              <a:rPr lang="ru-RU" dirty="0" err="1"/>
              <a:t>збору</a:t>
            </a:r>
            <a:r>
              <a:rPr lang="ru-RU" dirty="0"/>
              <a:t> та </a:t>
            </a:r>
            <a:r>
              <a:rPr lang="ru-RU" dirty="0" err="1"/>
              <a:t>вивезенню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відходів</a:t>
            </a:r>
            <a:r>
              <a:rPr lang="ru-RU" dirty="0"/>
              <a:t> у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:</a:t>
            </a:r>
          </a:p>
          <a:p>
            <a:r>
              <a:rPr lang="ru-RU" dirty="0"/>
              <a:t>2017 </a:t>
            </a:r>
            <a:r>
              <a:rPr lang="ru-RU" dirty="0" err="1"/>
              <a:t>рік</a:t>
            </a:r>
            <a:r>
              <a:rPr lang="ru-RU" dirty="0"/>
              <a:t>  - </a:t>
            </a:r>
            <a:r>
              <a:rPr lang="ru-RU" dirty="0" smtClean="0"/>
              <a:t>27 344м3</a:t>
            </a:r>
            <a:endParaRPr lang="ru-RU" dirty="0"/>
          </a:p>
          <a:p>
            <a:r>
              <a:rPr lang="ru-RU" dirty="0"/>
              <a:t>2018 </a:t>
            </a:r>
            <a:r>
              <a:rPr lang="ru-RU" dirty="0" err="1"/>
              <a:t>рік</a:t>
            </a:r>
            <a:r>
              <a:rPr lang="ru-RU" dirty="0"/>
              <a:t> – 31 520м3</a:t>
            </a:r>
          </a:p>
          <a:p>
            <a:r>
              <a:rPr lang="ru-RU" dirty="0"/>
              <a:t>2019 </a:t>
            </a:r>
            <a:r>
              <a:rPr lang="ru-RU" dirty="0" err="1"/>
              <a:t>рік</a:t>
            </a:r>
            <a:r>
              <a:rPr lang="ru-RU" dirty="0"/>
              <a:t> – 35 000м3</a:t>
            </a:r>
          </a:p>
          <a:p>
            <a:pPr marL="0" indent="0">
              <a:buNone/>
            </a:pPr>
            <a:r>
              <a:rPr lang="ru-RU" dirty="0" err="1"/>
              <a:t>Відповідно</a:t>
            </a:r>
            <a:r>
              <a:rPr lang="ru-RU" dirty="0"/>
              <a:t>, для того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заходи 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вивозити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відходів</a:t>
            </a:r>
            <a:r>
              <a:rPr lang="ru-RU" dirty="0"/>
              <a:t> :</a:t>
            </a:r>
          </a:p>
          <a:p>
            <a:r>
              <a:rPr lang="ru-RU" dirty="0"/>
              <a:t>2017 </a:t>
            </a:r>
            <a:r>
              <a:rPr lang="ru-RU" dirty="0" err="1"/>
              <a:t>рік</a:t>
            </a:r>
            <a:r>
              <a:rPr lang="ru-RU" dirty="0"/>
              <a:t>  - </a:t>
            </a:r>
            <a:r>
              <a:rPr lang="ru-RU" dirty="0" smtClean="0"/>
              <a:t>27 344м3 </a:t>
            </a:r>
            <a:r>
              <a:rPr lang="ru-RU" dirty="0"/>
              <a:t>/ 249 </a:t>
            </a:r>
            <a:r>
              <a:rPr lang="ru-RU" dirty="0" err="1"/>
              <a:t>р.д</a:t>
            </a:r>
            <a:r>
              <a:rPr lang="ru-RU" dirty="0"/>
              <a:t> = </a:t>
            </a:r>
            <a:r>
              <a:rPr lang="ru-RU" dirty="0" smtClean="0"/>
              <a:t>110 </a:t>
            </a:r>
            <a:r>
              <a:rPr lang="ru-RU" dirty="0"/>
              <a:t>м3/день</a:t>
            </a:r>
          </a:p>
          <a:p>
            <a:r>
              <a:rPr lang="ru-RU" dirty="0"/>
              <a:t>2018 </a:t>
            </a:r>
            <a:r>
              <a:rPr lang="ru-RU" dirty="0" err="1"/>
              <a:t>рік</a:t>
            </a:r>
            <a:r>
              <a:rPr lang="ru-RU" dirty="0"/>
              <a:t> – 31 520м3 / 250 </a:t>
            </a:r>
            <a:r>
              <a:rPr lang="ru-RU" dirty="0" err="1"/>
              <a:t>р.д</a:t>
            </a:r>
            <a:r>
              <a:rPr lang="ru-RU" dirty="0"/>
              <a:t> = 126 м3/день</a:t>
            </a:r>
          </a:p>
          <a:p>
            <a:r>
              <a:rPr lang="ru-RU" dirty="0"/>
              <a:t>2019 </a:t>
            </a:r>
            <a:r>
              <a:rPr lang="ru-RU" dirty="0" err="1"/>
              <a:t>рік</a:t>
            </a:r>
            <a:r>
              <a:rPr lang="ru-RU" dirty="0"/>
              <a:t> – 35 </a:t>
            </a:r>
            <a:r>
              <a:rPr lang="ru-RU" dirty="0" smtClean="0"/>
              <a:t>600м3 </a:t>
            </a:r>
            <a:r>
              <a:rPr lang="ru-RU" dirty="0"/>
              <a:t>/ 250 </a:t>
            </a:r>
            <a:r>
              <a:rPr lang="ru-RU" dirty="0" err="1"/>
              <a:t>р.д</a:t>
            </a:r>
            <a:r>
              <a:rPr lang="ru-RU" dirty="0"/>
              <a:t> </a:t>
            </a:r>
            <a:r>
              <a:rPr lang="ru-RU"/>
              <a:t>= </a:t>
            </a:r>
            <a:r>
              <a:rPr lang="ru-RU" smtClean="0"/>
              <a:t>142 </a:t>
            </a:r>
            <a:r>
              <a:rPr lang="ru-RU" dirty="0"/>
              <a:t>м3/день</a:t>
            </a:r>
          </a:p>
          <a:p>
            <a:pPr marL="0" indent="0">
              <a:buNone/>
            </a:pP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 - </a:t>
            </a:r>
            <a:r>
              <a:rPr lang="ru-RU" dirty="0" smtClean="0"/>
              <a:t>125 </a:t>
            </a:r>
            <a:r>
              <a:rPr lang="ru-RU" dirty="0"/>
              <a:t>м3/день.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...</a:t>
            </a:r>
          </a:p>
        </p:txBody>
      </p:sp>
    </p:spTree>
    <p:extLst>
      <p:ext uri="{BB962C8B-B14F-4D97-AF65-F5344CB8AC3E}">
        <p14:creationId xmlns="" xmlns:p14="http://schemas.microsoft.com/office/powerpoint/2010/main" val="1344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err="1"/>
              <a:t>Щ</a:t>
            </a:r>
            <a:r>
              <a:rPr lang="ru-RU" sz="2900" dirty="0" err="1" smtClean="0"/>
              <a:t>об</a:t>
            </a:r>
            <a:r>
              <a:rPr lang="ru-RU" sz="2900" dirty="0" smtClean="0"/>
              <a:t> </a:t>
            </a:r>
            <a:r>
              <a:rPr lang="ru-RU" sz="2900" dirty="0" err="1"/>
              <a:t>вивезти</a:t>
            </a:r>
            <a:r>
              <a:rPr lang="ru-RU" sz="2900" dirty="0"/>
              <a:t> </a:t>
            </a:r>
            <a:r>
              <a:rPr lang="ru-RU" sz="2900" dirty="0" smtClean="0"/>
              <a:t>заявлений у </a:t>
            </a:r>
            <a:r>
              <a:rPr lang="ru-RU" sz="2900" dirty="0" err="1" smtClean="0"/>
              <a:t>звітах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виконання</a:t>
            </a:r>
            <a:r>
              <a:rPr lang="ru-RU" sz="2900" dirty="0" smtClean="0"/>
              <a:t> </a:t>
            </a:r>
            <a:r>
              <a:rPr lang="ru-RU" sz="2900" dirty="0" err="1" smtClean="0"/>
              <a:t>паспортів</a:t>
            </a:r>
            <a:r>
              <a:rPr lang="ru-RU" sz="2900" dirty="0" smtClean="0"/>
              <a:t> </a:t>
            </a:r>
            <a:r>
              <a:rPr lang="ru-RU" sz="2900" dirty="0" err="1" smtClean="0"/>
              <a:t>бюджетних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програм</a:t>
            </a:r>
            <a:r>
              <a:rPr lang="ru-RU" sz="2900" dirty="0" smtClean="0"/>
              <a:t> </a:t>
            </a:r>
            <a:r>
              <a:rPr lang="ru-RU" sz="2900" dirty="0" err="1"/>
              <a:t>обсяг</a:t>
            </a:r>
            <a:r>
              <a:rPr lang="ru-RU" sz="2900" dirty="0"/>
              <a:t> </a:t>
            </a:r>
            <a:r>
              <a:rPr lang="ru-RU" sz="2900" dirty="0" err="1" smtClean="0"/>
              <a:t>смиття</a:t>
            </a:r>
            <a:r>
              <a:rPr lang="ru-RU" sz="2900" dirty="0" smtClean="0"/>
              <a:t>,  ресурсами </a:t>
            </a:r>
            <a:r>
              <a:rPr lang="ru-RU" sz="2900" dirty="0" err="1"/>
              <a:t>залученої</a:t>
            </a:r>
            <a:r>
              <a:rPr lang="ru-RU" sz="2900" dirty="0"/>
              <a:t> </a:t>
            </a:r>
            <a:r>
              <a:rPr lang="ru-RU" sz="2900" dirty="0" err="1"/>
              <a:t>підрядної</a:t>
            </a:r>
            <a:r>
              <a:rPr lang="ru-RU" sz="2900" dirty="0"/>
              <a:t> </a:t>
            </a:r>
            <a:r>
              <a:rPr lang="ru-RU" sz="2900" dirty="0" err="1" smtClean="0"/>
              <a:t>організації</a:t>
            </a:r>
            <a:r>
              <a:rPr lang="ru-RU" sz="2900" dirty="0" smtClean="0"/>
              <a:t>,  </a:t>
            </a:r>
            <a:r>
              <a:rPr lang="ru-RU" sz="2900" dirty="0" err="1" smtClean="0"/>
              <a:t>потрібно</a:t>
            </a:r>
            <a:r>
              <a:rPr lang="ru-RU" sz="2900" dirty="0" smtClean="0"/>
              <a:t>:</a:t>
            </a:r>
          </a:p>
          <a:p>
            <a:pPr marL="0" indent="0">
              <a:buNone/>
            </a:pPr>
            <a:r>
              <a:rPr lang="ru-RU" sz="2900" dirty="0" err="1" smtClean="0"/>
              <a:t>щоб</a:t>
            </a:r>
            <a:r>
              <a:rPr lang="ru-RU" sz="2900" dirty="0" smtClean="0"/>
              <a:t> 4 </a:t>
            </a:r>
            <a:r>
              <a:rPr lang="ru-RU" sz="2900" dirty="0" err="1"/>
              <a:t>водія</a:t>
            </a:r>
            <a:r>
              <a:rPr lang="ru-RU" sz="2900" dirty="0"/>
              <a:t>  </a:t>
            </a:r>
            <a:r>
              <a:rPr lang="ru-RU" sz="2900" dirty="0" err="1"/>
              <a:t>щоденно</a:t>
            </a:r>
            <a:r>
              <a:rPr lang="ru-RU" sz="2900" dirty="0"/>
              <a:t> </a:t>
            </a:r>
            <a:r>
              <a:rPr lang="ru-RU" sz="2900" dirty="0" err="1"/>
              <a:t>працювали</a:t>
            </a:r>
            <a:r>
              <a:rPr lang="ru-RU" sz="2900" dirty="0"/>
              <a:t> по 12 годин </a:t>
            </a:r>
            <a:r>
              <a:rPr lang="ru-RU" sz="2900" dirty="0" err="1"/>
              <a:t>усі</a:t>
            </a:r>
            <a:r>
              <a:rPr lang="ru-RU" sz="2900" dirty="0"/>
              <a:t> </a:t>
            </a:r>
            <a:r>
              <a:rPr lang="ru-RU" sz="2900" dirty="0" err="1"/>
              <a:t>робочі</a:t>
            </a:r>
            <a:r>
              <a:rPr lang="ru-RU" sz="2900" dirty="0"/>
              <a:t> </a:t>
            </a:r>
            <a:r>
              <a:rPr lang="ru-RU" sz="2900" dirty="0" err="1"/>
              <a:t>дні</a:t>
            </a:r>
            <a:r>
              <a:rPr lang="ru-RU" sz="2900" dirty="0"/>
              <a:t> </a:t>
            </a:r>
            <a:r>
              <a:rPr lang="ru-RU" sz="2900" dirty="0" err="1"/>
              <a:t>протягом</a:t>
            </a:r>
            <a:r>
              <a:rPr lang="ru-RU" sz="2900" dirty="0"/>
              <a:t> року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Тому ми </a:t>
            </a:r>
            <a:r>
              <a:rPr lang="ru-RU" sz="2900" dirty="0" err="1"/>
              <a:t>робимо</a:t>
            </a:r>
            <a:r>
              <a:rPr lang="ru-RU" sz="2900" dirty="0"/>
              <a:t> </a:t>
            </a:r>
            <a:r>
              <a:rPr lang="ru-RU" sz="2900" dirty="0" err="1"/>
              <a:t>висновок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обсяг</a:t>
            </a:r>
            <a:r>
              <a:rPr lang="ru-RU" sz="2900" dirty="0"/>
              <a:t> </a:t>
            </a:r>
            <a:r>
              <a:rPr lang="ru-RU" sz="2900" dirty="0" err="1"/>
              <a:t>вивезеного</a:t>
            </a:r>
            <a:r>
              <a:rPr lang="ru-RU" sz="2900" dirty="0"/>
              <a:t> </a:t>
            </a:r>
            <a:r>
              <a:rPr lang="ru-RU" sz="2900" dirty="0" err="1"/>
              <a:t>сміття</a:t>
            </a:r>
            <a:r>
              <a:rPr lang="ru-RU" sz="2900" dirty="0"/>
              <a:t> </a:t>
            </a:r>
            <a:r>
              <a:rPr lang="ru-RU" sz="2900" dirty="0" smtClean="0"/>
              <a:t>:</a:t>
            </a:r>
          </a:p>
          <a:p>
            <a:pPr marL="0" indent="0">
              <a:buNone/>
            </a:pPr>
            <a:endParaRPr lang="ru-RU" sz="2900" dirty="0"/>
          </a:p>
          <a:p>
            <a:pPr marL="0" indent="0">
              <a:buNone/>
            </a:pPr>
            <a:r>
              <a:rPr lang="ru-RU" sz="2900" dirty="0"/>
              <a:t>1. </a:t>
            </a:r>
            <a:r>
              <a:rPr lang="ru-RU" sz="2900" dirty="0" err="1"/>
              <a:t>завищений</a:t>
            </a:r>
            <a:r>
              <a:rPr lang="ru-RU" sz="2900" dirty="0"/>
              <a:t> у </a:t>
            </a:r>
            <a:r>
              <a:rPr lang="ru-RU" sz="2900" dirty="0" err="1" smtClean="0"/>
              <a:t>більш</a:t>
            </a:r>
            <a:r>
              <a:rPr lang="ru-RU" sz="2900" dirty="0" smtClean="0"/>
              <a:t> </a:t>
            </a:r>
            <a:r>
              <a:rPr lang="ru-RU" sz="2900" dirty="0" err="1" smtClean="0"/>
              <a:t>ніж</a:t>
            </a:r>
            <a:r>
              <a:rPr lang="ru-RU" sz="2900" dirty="0" smtClean="0"/>
              <a:t> у два рази, </a:t>
            </a:r>
            <a:r>
              <a:rPr lang="ru-RU" sz="2900" dirty="0"/>
              <a:t>(</a:t>
            </a:r>
            <a:r>
              <a:rPr lang="ru-RU" sz="2900" dirty="0" err="1"/>
              <a:t>Згідно</a:t>
            </a:r>
            <a:r>
              <a:rPr lang="ru-RU" sz="2900" dirty="0"/>
              <a:t> </a:t>
            </a:r>
            <a:r>
              <a:rPr lang="ru-RU" sz="2900" dirty="0" err="1"/>
              <a:t>висновків</a:t>
            </a:r>
            <a:r>
              <a:rPr lang="ru-RU" sz="2900" dirty="0"/>
              <a:t> </a:t>
            </a:r>
            <a:r>
              <a:rPr lang="ru-RU" sz="2900" dirty="0" err="1"/>
              <a:t>громадського</a:t>
            </a:r>
            <a:r>
              <a:rPr lang="ru-RU" sz="2900" dirty="0"/>
              <a:t> рейду </a:t>
            </a:r>
            <a:r>
              <a:rPr lang="ru-RU" sz="2900" dirty="0" err="1"/>
              <a:t>загальний</a:t>
            </a:r>
            <a:r>
              <a:rPr lang="ru-RU" sz="2900" dirty="0"/>
              <a:t> </a:t>
            </a:r>
            <a:r>
              <a:rPr lang="ru-RU" sz="2900" dirty="0" err="1"/>
              <a:t>об’ем</a:t>
            </a:r>
            <a:r>
              <a:rPr lang="ru-RU" sz="2900" dirty="0"/>
              <a:t> </a:t>
            </a:r>
            <a:r>
              <a:rPr lang="ru-RU" sz="2900" dirty="0" err="1"/>
              <a:t>звалищ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повінні</a:t>
            </a:r>
            <a:r>
              <a:rPr lang="ru-RU" sz="2900" dirty="0"/>
              <a:t> </a:t>
            </a:r>
            <a:r>
              <a:rPr lang="ru-RU" sz="2900" dirty="0" err="1"/>
              <a:t>вівозитись</a:t>
            </a:r>
            <a:r>
              <a:rPr lang="ru-RU" sz="2900" dirty="0"/>
              <a:t> </a:t>
            </a:r>
            <a:r>
              <a:rPr lang="ru-RU" sz="2900" dirty="0" err="1"/>
              <a:t>щоденно</a:t>
            </a:r>
            <a:r>
              <a:rPr lang="ru-RU" sz="2900" dirty="0"/>
              <a:t> </a:t>
            </a:r>
            <a:r>
              <a:rPr lang="ru-RU" sz="2900" dirty="0" err="1"/>
              <a:t>складае</a:t>
            </a:r>
            <a:r>
              <a:rPr lang="ru-RU" sz="2900" dirty="0"/>
              <a:t> </a:t>
            </a:r>
            <a:r>
              <a:rPr lang="ru-RU" sz="2900" dirty="0" err="1"/>
              <a:t>приблизно</a:t>
            </a:r>
            <a:r>
              <a:rPr lang="ru-RU" sz="2900" dirty="0"/>
              <a:t> - 52,7м3)</a:t>
            </a:r>
          </a:p>
          <a:p>
            <a:pPr marL="0" indent="0">
              <a:buNone/>
            </a:pPr>
            <a:r>
              <a:rPr lang="ru-RU" sz="2900" dirty="0"/>
              <a:t>2. не </a:t>
            </a:r>
            <a:r>
              <a:rPr lang="ru-RU" sz="2900" dirty="0" err="1"/>
              <a:t>може</a:t>
            </a:r>
            <a:r>
              <a:rPr lang="ru-RU" sz="2900" dirty="0"/>
              <a:t> бути </a:t>
            </a:r>
            <a:r>
              <a:rPr lang="ru-RU" sz="2900" dirty="0" err="1"/>
              <a:t>виконаний</a:t>
            </a:r>
            <a:r>
              <a:rPr lang="ru-RU" sz="2900" dirty="0"/>
              <a:t> </a:t>
            </a:r>
            <a:r>
              <a:rPr lang="ru-RU" sz="2900" dirty="0" err="1"/>
              <a:t>протягом</a:t>
            </a:r>
            <a:r>
              <a:rPr lang="ru-RU" sz="2900" dirty="0"/>
              <a:t> одного </a:t>
            </a:r>
            <a:r>
              <a:rPr lang="ru-RU" sz="2900" dirty="0" err="1"/>
              <a:t>робочого</a:t>
            </a:r>
            <a:r>
              <a:rPr lang="ru-RU" sz="2900" dirty="0"/>
              <a:t> дня ресурсами </a:t>
            </a:r>
            <a:r>
              <a:rPr lang="ru-RU" sz="2900" dirty="0" err="1"/>
              <a:t>залученої</a:t>
            </a:r>
            <a:r>
              <a:rPr lang="ru-RU" sz="2900" dirty="0"/>
              <a:t> </a:t>
            </a:r>
            <a:r>
              <a:rPr lang="ru-RU" sz="2900" dirty="0" err="1"/>
              <a:t>підрядної</a:t>
            </a:r>
            <a:r>
              <a:rPr lang="ru-RU" sz="2900" dirty="0"/>
              <a:t> </a:t>
            </a:r>
            <a:r>
              <a:rPr lang="ru-RU" sz="2900" dirty="0" err="1"/>
              <a:t>організації</a:t>
            </a:r>
            <a:r>
              <a:rPr lang="ru-RU" sz="2900" dirty="0"/>
              <a:t> (</a:t>
            </a:r>
            <a:r>
              <a:rPr lang="ru-RU" sz="2900" dirty="0" err="1"/>
              <a:t>згідно</a:t>
            </a:r>
            <a:r>
              <a:rPr lang="ru-RU" sz="2900" dirty="0"/>
              <a:t> </a:t>
            </a:r>
            <a:r>
              <a:rPr lang="ru-RU" sz="2900" dirty="0" err="1"/>
              <a:t>інформації</a:t>
            </a:r>
            <a:r>
              <a:rPr lang="ru-RU" sz="2900" dirty="0"/>
              <a:t> з сайту «</a:t>
            </a:r>
            <a:r>
              <a:rPr lang="ru-RU" sz="2900" dirty="0" err="1"/>
              <a:t>Прозорро</a:t>
            </a:r>
            <a:r>
              <a:rPr lang="ru-RU" sz="2900" dirty="0"/>
              <a:t>»)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384376" cy="511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9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Основною метою </a:t>
            </a:r>
            <a:r>
              <a:rPr lang="ru-RU" dirty="0" err="1" smtClean="0"/>
              <a:t>аналітичного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є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Миколаївській</a:t>
            </a:r>
            <a:r>
              <a:rPr lang="ru-RU" dirty="0"/>
              <a:t>  </a:t>
            </a:r>
            <a:r>
              <a:rPr lang="ru-RU" dirty="0" err="1"/>
              <a:t>міській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виконавчим</a:t>
            </a:r>
            <a:r>
              <a:rPr lang="ru-RU" dirty="0"/>
              <a:t> органам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Адміністрацією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 ММР 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 </a:t>
            </a:r>
            <a:r>
              <a:rPr lang="ru-RU" dirty="0" err="1"/>
              <a:t>благоустрію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сподіваемось</a:t>
            </a:r>
            <a:r>
              <a:rPr lang="ru-RU" dirty="0" smtClean="0"/>
              <a:t>  </a:t>
            </a:r>
            <a:r>
              <a:rPr lang="ru-RU" dirty="0"/>
              <a:t>- </a:t>
            </a:r>
            <a:r>
              <a:rPr lang="ru-RU" dirty="0" err="1"/>
              <a:t>покращити</a:t>
            </a:r>
            <a:r>
              <a:rPr lang="ru-RU" dirty="0"/>
              <a:t> </a:t>
            </a:r>
            <a:r>
              <a:rPr lang="ru-RU" dirty="0" err="1"/>
              <a:t>екологічний</a:t>
            </a:r>
            <a:r>
              <a:rPr lang="ru-RU" dirty="0"/>
              <a:t> стан </a:t>
            </a:r>
            <a:r>
              <a:rPr lang="ru-RU" dirty="0" err="1" smtClean="0"/>
              <a:t>мкрн</a:t>
            </a:r>
            <a:r>
              <a:rPr lang="ru-RU" dirty="0" smtClean="0"/>
              <a:t>. </a:t>
            </a:r>
            <a:r>
              <a:rPr lang="ru-RU" dirty="0" err="1" smtClean="0"/>
              <a:t>Ялти</a:t>
            </a:r>
            <a:r>
              <a:rPr lang="ru-RU" dirty="0" smtClean="0"/>
              <a:t>,  </a:t>
            </a:r>
            <a:r>
              <a:rPr lang="ru-RU" dirty="0"/>
              <a:t>ш</a:t>
            </a:r>
            <a:r>
              <a:rPr lang="ru-RU" dirty="0" smtClean="0"/>
              <a:t>ляхом  </a:t>
            </a:r>
            <a:r>
              <a:rPr lang="ru-RU" dirty="0" err="1" smtClean="0"/>
              <a:t>звернення</a:t>
            </a:r>
            <a:r>
              <a:rPr lang="ru-RU" dirty="0" smtClean="0"/>
              <a:t> </a:t>
            </a:r>
            <a:r>
              <a:rPr lang="ru-RU" dirty="0" err="1"/>
              <a:t>уваги</a:t>
            </a:r>
            <a:r>
              <a:rPr lang="ru-RU" dirty="0"/>
              <a:t> до 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функций </a:t>
            </a:r>
            <a:r>
              <a:rPr lang="ru-RU" dirty="0" err="1" smtClean="0"/>
              <a:t>адміністрацією</a:t>
            </a:r>
            <a:r>
              <a:rPr lang="ru-RU" dirty="0" smtClean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району, 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 smtClean="0"/>
              <a:t>звалищ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Мета </a:t>
            </a:r>
            <a:r>
              <a:rPr lang="ru-RU" dirty="0" err="1"/>
              <a:t>аналітичного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27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/>
                </a:solidFill>
              </a:rPr>
              <a:t>Співвідношення</a:t>
            </a:r>
            <a:r>
              <a:rPr lang="ru-RU" sz="2000" dirty="0">
                <a:solidFill>
                  <a:schemeClr val="tx1"/>
                </a:solidFill>
              </a:rPr>
              <a:t> потреб  </a:t>
            </a:r>
            <a:r>
              <a:rPr lang="ru-RU" sz="2000" dirty="0" err="1">
                <a:solidFill>
                  <a:schemeClr val="tx1"/>
                </a:solidFill>
              </a:rPr>
              <a:t>вивезення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сміття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мкрн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Ялти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Заводського</a:t>
            </a:r>
            <a:r>
              <a:rPr lang="ru-RU" sz="2000" dirty="0">
                <a:solidFill>
                  <a:schemeClr val="tx1"/>
                </a:solidFill>
              </a:rPr>
              <a:t> району </a:t>
            </a:r>
            <a:r>
              <a:rPr lang="ru-RU" sz="2000" dirty="0" err="1">
                <a:solidFill>
                  <a:schemeClr val="tx1"/>
                </a:solidFill>
              </a:rPr>
              <a:t>загалом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згідно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звітів</a:t>
            </a:r>
            <a:r>
              <a:rPr lang="ru-RU" sz="2000" dirty="0">
                <a:solidFill>
                  <a:schemeClr val="tx1"/>
                </a:solidFill>
              </a:rPr>
              <a:t> про </a:t>
            </a:r>
            <a:r>
              <a:rPr lang="ru-RU" sz="2000" dirty="0" err="1">
                <a:solidFill>
                  <a:schemeClr val="tx1"/>
                </a:solidFill>
              </a:rPr>
              <a:t>виконання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паспортів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бюджетних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програм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2017-2019р</a:t>
            </a:r>
            <a:r>
              <a:rPr lang="ru-RU" sz="2000" dirty="0">
                <a:solidFill>
                  <a:schemeClr val="tx1"/>
                </a:solidFill>
              </a:rPr>
              <a:t>, та </a:t>
            </a:r>
            <a:r>
              <a:rPr lang="ru-RU" sz="2000" dirty="0" err="1">
                <a:solidFill>
                  <a:schemeClr val="tx1"/>
                </a:solidFill>
              </a:rPr>
              <a:t>фактично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існуючих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ялтинських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звалищ</a:t>
            </a:r>
            <a:r>
              <a:rPr lang="ru-RU" sz="2000" dirty="0">
                <a:solidFill>
                  <a:schemeClr val="tx1"/>
                </a:solidFill>
              </a:rPr>
              <a:t> 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70"/>
          <a:stretch/>
        </p:blipFill>
        <p:spPr bwMode="auto">
          <a:xfrm>
            <a:off x="4248726" y="1510861"/>
            <a:ext cx="3635641" cy="48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4550"/>
            <a:ext cx="2808312" cy="463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56006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uk-UA" b="1" dirty="0" smtClean="0">
                <a:solidFill>
                  <a:srgbClr val="3A2781"/>
                </a:solidFill>
                <a:latin typeface="Gabriola" panose="04040605051002020D02" pitchFamily="82" charset="0"/>
              </a:rPr>
              <a:t>125</a:t>
            </a:r>
            <a:endParaRPr lang="ru-RU" b="1" dirty="0">
              <a:solidFill>
                <a:srgbClr val="3A278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3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/>
              <a:t>Команда проекту </a:t>
            </a:r>
            <a:r>
              <a:rPr lang="ru-RU" sz="2800" dirty="0" err="1"/>
              <a:t>дякує</a:t>
            </a:r>
            <a:r>
              <a:rPr lang="ru-RU" sz="2800" dirty="0"/>
              <a:t> </a:t>
            </a:r>
            <a:r>
              <a:rPr lang="ru-RU" sz="2800" dirty="0" err="1"/>
              <a:t>Адміністрацію</a:t>
            </a:r>
            <a:r>
              <a:rPr lang="ru-RU" sz="2800" dirty="0"/>
              <a:t> </a:t>
            </a:r>
            <a:r>
              <a:rPr lang="ru-RU" sz="2800" dirty="0" err="1"/>
              <a:t>Заводського</a:t>
            </a:r>
            <a:r>
              <a:rPr lang="ru-RU" sz="2800" dirty="0"/>
              <a:t> району за </a:t>
            </a:r>
            <a:r>
              <a:rPr lang="ru-RU" sz="2800" dirty="0" err="1"/>
              <a:t>надану</a:t>
            </a:r>
            <a:r>
              <a:rPr lang="ru-RU" sz="2800" dirty="0"/>
              <a:t> для </a:t>
            </a:r>
            <a:r>
              <a:rPr lang="ru-RU" sz="2800" dirty="0" err="1"/>
              <a:t>проведення</a:t>
            </a:r>
            <a:r>
              <a:rPr lang="ru-RU" sz="2800" dirty="0"/>
              <a:t> </a:t>
            </a:r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інсформації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err="1"/>
              <a:t>Також</a:t>
            </a:r>
            <a:r>
              <a:rPr lang="ru-RU" sz="2800" dirty="0"/>
              <a:t>, ми </a:t>
            </a:r>
            <a:r>
              <a:rPr lang="ru-RU" sz="2800" dirty="0" err="1"/>
              <a:t>сподіваємося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наші</a:t>
            </a:r>
            <a:r>
              <a:rPr lang="ru-RU" sz="2800" dirty="0"/>
              <a:t> </a:t>
            </a:r>
            <a:r>
              <a:rPr lang="ru-RU" sz="2800" dirty="0" err="1"/>
              <a:t>рекомендації</a:t>
            </a:r>
            <a:r>
              <a:rPr lang="ru-RU" sz="2800" dirty="0"/>
              <a:t>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взяті</a:t>
            </a:r>
            <a:r>
              <a:rPr lang="ru-RU" sz="2800" dirty="0"/>
              <a:t> до </a:t>
            </a:r>
            <a:r>
              <a:rPr lang="ru-RU" sz="2800" dirty="0" err="1"/>
              <a:t>уваги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та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корисні</a:t>
            </a:r>
            <a:r>
              <a:rPr lang="ru-RU" sz="2800" dirty="0"/>
              <a:t> для 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багаторічної</a:t>
            </a:r>
            <a:r>
              <a:rPr lang="ru-RU" sz="2800" dirty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вивезення</a:t>
            </a:r>
            <a:r>
              <a:rPr lang="ru-RU" sz="2800" dirty="0"/>
              <a:t> </a:t>
            </a:r>
            <a:r>
              <a:rPr lang="ru-RU" sz="2800" dirty="0" err="1"/>
              <a:t>стихійних</a:t>
            </a:r>
            <a:r>
              <a:rPr lang="ru-RU" sz="2800" dirty="0"/>
              <a:t> </a:t>
            </a:r>
            <a:r>
              <a:rPr lang="ru-RU" sz="2800" dirty="0" err="1"/>
              <a:t>звалищ</a:t>
            </a:r>
            <a:r>
              <a:rPr lang="ru-RU" sz="2800" dirty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районі</a:t>
            </a:r>
            <a:r>
              <a:rPr lang="ru-RU" sz="2800" smtClean="0"/>
              <a:t>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uk-UA" dirty="0"/>
              <a:t>________________________________________________________</a:t>
            </a:r>
            <a:endParaRPr lang="ru-RU" dirty="0"/>
          </a:p>
          <a:p>
            <a:pPr marL="0" indent="0">
              <a:buNone/>
            </a:pPr>
            <a:r>
              <a:rPr lang="ru-RU" sz="2400" dirty="0" err="1"/>
              <a:t>Громадській</a:t>
            </a:r>
            <a:r>
              <a:rPr lang="ru-RU" sz="2400" dirty="0"/>
              <a:t> аудит проведено в рамках проекту,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реалізує</a:t>
            </a:r>
            <a:r>
              <a:rPr lang="ru-RU" sz="2400" dirty="0"/>
              <a:t> «</a:t>
            </a:r>
            <a:r>
              <a:rPr lang="ru-RU" sz="2400" dirty="0" err="1"/>
              <a:t>Комітет</a:t>
            </a:r>
            <a:r>
              <a:rPr lang="ru-RU" sz="2400" dirty="0"/>
              <a:t> </a:t>
            </a:r>
            <a:r>
              <a:rPr lang="ru-RU" sz="2400" dirty="0" err="1"/>
              <a:t>самоорганізації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робітничого</a:t>
            </a:r>
            <a:r>
              <a:rPr lang="ru-RU" sz="2400" dirty="0"/>
              <a:t> селища </a:t>
            </a:r>
            <a:r>
              <a:rPr lang="ru-RU" sz="2400" dirty="0" err="1"/>
              <a:t>Ялти</a:t>
            </a:r>
            <a:r>
              <a:rPr lang="ru-RU" sz="2400" dirty="0"/>
              <a:t>» при </a:t>
            </a:r>
            <a:r>
              <a:rPr lang="ru-RU" sz="2400" dirty="0" err="1"/>
              <a:t>підтримці</a:t>
            </a:r>
            <a:r>
              <a:rPr lang="ru-RU" sz="2400" dirty="0"/>
              <a:t> Фонду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Миколаєва</a:t>
            </a:r>
            <a:r>
              <a:rPr lang="ru-RU" sz="2400" dirty="0"/>
              <a:t> за </a:t>
            </a:r>
            <a:r>
              <a:rPr lang="ru-RU" sz="2400" dirty="0" err="1"/>
              <a:t>кошти</a:t>
            </a:r>
            <a:r>
              <a:rPr lang="ru-RU" sz="2400" dirty="0"/>
              <a:t> </a:t>
            </a:r>
            <a:r>
              <a:rPr lang="en-US" sz="2400" dirty="0"/>
              <a:t>NED (</a:t>
            </a:r>
            <a:r>
              <a:rPr lang="ru-RU" sz="2400" dirty="0"/>
              <a:t>Вашингтон, США) та у </a:t>
            </a:r>
            <a:r>
              <a:rPr lang="ru-RU" sz="2400" dirty="0" err="1"/>
              <a:t>склади</a:t>
            </a:r>
            <a:r>
              <a:rPr lang="ru-RU" sz="2400" dirty="0"/>
              <a:t> </a:t>
            </a:r>
            <a:r>
              <a:rPr lang="ru-RU" sz="2400" dirty="0" err="1"/>
              <a:t>коаліції</a:t>
            </a:r>
            <a:r>
              <a:rPr lang="ru-RU" sz="2400" dirty="0"/>
              <a:t> #</a:t>
            </a:r>
            <a:r>
              <a:rPr lang="ru-RU" sz="2400" dirty="0" err="1"/>
              <a:t>Громадська</a:t>
            </a:r>
            <a:r>
              <a:rPr lang="ru-RU" sz="2400" dirty="0"/>
              <a:t> Префектура.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96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1.Існування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пов'язаної</a:t>
            </a:r>
            <a:r>
              <a:rPr lang="ru-RU" dirty="0"/>
              <a:t> з </a:t>
            </a:r>
            <a:r>
              <a:rPr lang="ru-RU" dirty="0" err="1"/>
              <a:t>прибиранням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 у </a:t>
            </a:r>
            <a:r>
              <a:rPr lang="ru-RU" dirty="0" err="1"/>
              <a:t>мікрорайоні</a:t>
            </a:r>
            <a:r>
              <a:rPr lang="ru-RU" dirty="0"/>
              <a:t> </a:t>
            </a:r>
            <a:r>
              <a:rPr lang="ru-RU" dirty="0" err="1"/>
              <a:t>Ялти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наслідок</a:t>
            </a:r>
            <a:r>
              <a:rPr lang="ru-RU" dirty="0"/>
              <a:t> 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</a:t>
            </a:r>
            <a:r>
              <a:rPr lang="ru-RU" dirty="0" err="1"/>
              <a:t>міського</a:t>
            </a:r>
            <a:r>
              <a:rPr lang="ru-RU" dirty="0"/>
              <a:t> бюджету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  <a:p>
            <a:endParaRPr lang="ru-RU" dirty="0"/>
          </a:p>
          <a:p>
            <a:r>
              <a:rPr lang="ru-RU" dirty="0"/>
              <a:t>2.  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пов'язаної</a:t>
            </a:r>
            <a:r>
              <a:rPr lang="ru-RU" dirty="0"/>
              <a:t> з </a:t>
            </a:r>
            <a:r>
              <a:rPr lang="ru-RU" dirty="0" err="1"/>
              <a:t>прибиранням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, у </a:t>
            </a:r>
            <a:r>
              <a:rPr lang="ru-RU" dirty="0" err="1"/>
              <a:t>мікрорайоні</a:t>
            </a:r>
            <a:r>
              <a:rPr lang="ru-RU" dirty="0"/>
              <a:t> </a:t>
            </a:r>
            <a:r>
              <a:rPr lang="ru-RU" dirty="0" err="1"/>
              <a:t>Ялти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недбалого</a:t>
            </a:r>
            <a:r>
              <a:rPr lang="ru-RU" dirty="0"/>
              <a:t> і </a:t>
            </a:r>
            <a:r>
              <a:rPr lang="ru-RU" dirty="0" err="1"/>
              <a:t>неефективного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Адміністрацією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району, як головного </a:t>
            </a:r>
            <a:r>
              <a:rPr lang="ru-RU" dirty="0" err="1"/>
              <a:t>розпорядника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бюджету.</a:t>
            </a:r>
          </a:p>
          <a:p>
            <a:pPr marL="109728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Гіпотези</a:t>
            </a:r>
            <a:r>
              <a:rPr lang="ru-RU" dirty="0"/>
              <a:t>  </a:t>
            </a:r>
            <a:r>
              <a:rPr lang="ru-RU" dirty="0" err="1"/>
              <a:t>аналітичного</a:t>
            </a:r>
            <a:r>
              <a:rPr lang="ru-RU" dirty="0"/>
              <a:t>  </a:t>
            </a:r>
            <a:r>
              <a:rPr lang="ru-RU" dirty="0" err="1" smtClean="0"/>
              <a:t>дослідження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3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звітів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2017-2019 роки </a:t>
            </a:r>
            <a:r>
              <a:rPr lang="ru-RU" dirty="0" smtClean="0"/>
              <a:t>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кредиторскої</a:t>
            </a:r>
            <a:r>
              <a:rPr lang="ru-RU" dirty="0" smtClean="0"/>
              <a:t> </a:t>
            </a:r>
            <a:r>
              <a:rPr lang="ru-RU" dirty="0" err="1" smtClean="0"/>
              <a:t>заборгованості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 smtClean="0"/>
              <a:t>послугам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вивезення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 в </a:t>
            </a:r>
            <a:r>
              <a:rPr lang="ru-RU" dirty="0" err="1" smtClean="0"/>
              <a:t>Заводському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;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err="1" smtClean="0"/>
              <a:t>Планований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вивезений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</a:t>
            </a:r>
            <a:r>
              <a:rPr lang="ru-RU" dirty="0" err="1"/>
              <a:t>збігається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100</a:t>
            </a:r>
            <a:r>
              <a:rPr lang="ru-RU" dirty="0" smtClean="0"/>
              <a:t>% (</a:t>
            </a:r>
            <a:r>
              <a:rPr lang="ru-RU" dirty="0" err="1" smtClean="0"/>
              <a:t>виключення</a:t>
            </a:r>
            <a:r>
              <a:rPr lang="ru-RU" dirty="0" smtClean="0"/>
              <a:t> - 2017р)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err="1" smtClean="0"/>
              <a:t>Плановані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/>
              <a:t>виділені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асигнування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незначни</a:t>
            </a:r>
            <a:r>
              <a:rPr lang="ru-RU" dirty="0" smtClean="0"/>
              <a:t> </a:t>
            </a:r>
            <a:r>
              <a:rPr lang="ru-RU" dirty="0" err="1" smtClean="0"/>
              <a:t>розбіжності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b="1" dirty="0" err="1"/>
              <a:t>Отже</a:t>
            </a:r>
            <a:r>
              <a:rPr lang="ru-RU" b="1" dirty="0"/>
              <a:t>, </a:t>
            </a:r>
            <a:r>
              <a:rPr lang="ru-RU" b="1" dirty="0" err="1"/>
              <a:t>робимо</a:t>
            </a:r>
            <a:r>
              <a:rPr lang="ru-RU" b="1" dirty="0"/>
              <a:t> </a:t>
            </a:r>
            <a:r>
              <a:rPr lang="ru-RU" b="1" dirty="0" err="1"/>
              <a:t>висновок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гіпотеза</a:t>
            </a:r>
            <a:r>
              <a:rPr lang="ru-RU" b="1" dirty="0"/>
              <a:t> 1 про те, </a:t>
            </a:r>
            <a:r>
              <a:rPr lang="ru-RU" b="1" dirty="0" err="1"/>
              <a:t>що</a:t>
            </a:r>
            <a:r>
              <a:rPr lang="ru-RU" b="1" dirty="0"/>
              <a:t> з бюджету </a:t>
            </a:r>
            <a:r>
              <a:rPr lang="ru-RU" b="1" dirty="0" err="1"/>
              <a:t>міста</a:t>
            </a:r>
            <a:r>
              <a:rPr lang="ru-RU" b="1" dirty="0"/>
              <a:t> </a:t>
            </a:r>
            <a:r>
              <a:rPr lang="ru-RU" b="1" dirty="0" err="1"/>
              <a:t>виділяється</a:t>
            </a:r>
            <a:r>
              <a:rPr lang="ru-RU" b="1" dirty="0"/>
              <a:t> </a:t>
            </a:r>
            <a:r>
              <a:rPr lang="ru-RU" b="1" dirty="0" err="1"/>
              <a:t>недостатньо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для </a:t>
            </a:r>
            <a:r>
              <a:rPr lang="ru-RU" b="1" dirty="0" err="1"/>
              <a:t>вирішення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вивезення</a:t>
            </a:r>
            <a:r>
              <a:rPr lang="ru-RU" b="1" dirty="0"/>
              <a:t> </a:t>
            </a:r>
            <a:r>
              <a:rPr lang="ru-RU" b="1" dirty="0" err="1"/>
              <a:t>стихійних</a:t>
            </a:r>
            <a:r>
              <a:rPr lang="ru-RU" b="1" dirty="0"/>
              <a:t> </a:t>
            </a:r>
            <a:r>
              <a:rPr lang="ru-RU" b="1" dirty="0" err="1"/>
              <a:t>звалищ</a:t>
            </a:r>
            <a:r>
              <a:rPr lang="ru-RU" b="1" dirty="0"/>
              <a:t> в </a:t>
            </a:r>
            <a:r>
              <a:rPr lang="ru-RU" b="1" dirty="0" err="1"/>
              <a:t>Заводському</a:t>
            </a:r>
            <a:r>
              <a:rPr lang="ru-RU" b="1" dirty="0"/>
              <a:t> </a:t>
            </a:r>
            <a:r>
              <a:rPr lang="ru-RU" b="1" dirty="0" err="1"/>
              <a:t>районі</a:t>
            </a:r>
            <a:r>
              <a:rPr lang="ru-RU" b="1" dirty="0"/>
              <a:t> - не </a:t>
            </a:r>
            <a:r>
              <a:rPr lang="ru-RU" b="1" dirty="0" err="1" smtClean="0"/>
              <a:t>підтверджено</a:t>
            </a:r>
            <a:r>
              <a:rPr lang="ru-RU" b="1" dirty="0" smtClean="0"/>
              <a:t>!</a:t>
            </a:r>
          </a:p>
          <a:p>
            <a:pPr marL="109728" indent="0"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Висновок</a:t>
            </a:r>
            <a:r>
              <a:rPr lang="ru-RU" dirty="0"/>
              <a:t> по </a:t>
            </a:r>
            <a:r>
              <a:rPr lang="ru-RU" dirty="0" err="1"/>
              <a:t>гіпотезі</a:t>
            </a:r>
            <a:r>
              <a:rPr lang="ru-RU" dirty="0"/>
              <a:t> 1:</a:t>
            </a:r>
          </a:p>
        </p:txBody>
      </p:sp>
    </p:spTree>
    <p:extLst>
      <p:ext uri="{BB962C8B-B14F-4D97-AF65-F5344CB8AC3E}">
        <p14:creationId xmlns="" xmlns:p14="http://schemas.microsoft.com/office/powerpoint/2010/main" val="3591343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ru-RU" sz="22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Перевірка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гіпотезі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smtClean="0">
                <a:latin typeface="Calibri"/>
              </a:rPr>
              <a:t> №</a:t>
            </a:r>
            <a:r>
              <a:rPr lang="ru-RU" sz="2600" dirty="0">
                <a:latin typeface="Calibri"/>
              </a:rPr>
              <a:t>2 «</a:t>
            </a:r>
            <a:r>
              <a:rPr lang="ru-RU" sz="2600" dirty="0" err="1">
                <a:latin typeface="Calibri"/>
              </a:rPr>
              <a:t>Існування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проблеми</a:t>
            </a:r>
            <a:r>
              <a:rPr lang="ru-RU" sz="2600" dirty="0">
                <a:latin typeface="Calibri"/>
              </a:rPr>
              <a:t>, </a:t>
            </a:r>
            <a:r>
              <a:rPr lang="ru-RU" sz="2600" dirty="0" err="1">
                <a:latin typeface="Calibri"/>
              </a:rPr>
              <a:t>пов'язаної</a:t>
            </a:r>
            <a:r>
              <a:rPr lang="ru-RU" sz="2600" dirty="0">
                <a:latin typeface="Calibri"/>
              </a:rPr>
              <a:t> з </a:t>
            </a:r>
            <a:r>
              <a:rPr lang="ru-RU" sz="2600" dirty="0" err="1">
                <a:latin typeface="Calibri"/>
              </a:rPr>
              <a:t>прибиранням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стихійних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звалищ</a:t>
            </a:r>
            <a:r>
              <a:rPr lang="ru-RU" sz="2600" dirty="0">
                <a:latin typeface="Calibri"/>
              </a:rPr>
              <a:t>, у </a:t>
            </a:r>
            <a:r>
              <a:rPr lang="ru-RU" sz="2600" dirty="0" err="1">
                <a:latin typeface="Calibri"/>
              </a:rPr>
              <a:t>мікрорайоні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Ялти</a:t>
            </a:r>
            <a:r>
              <a:rPr lang="ru-RU" sz="2600" dirty="0">
                <a:latin typeface="Calibri"/>
              </a:rPr>
              <a:t> - </a:t>
            </a:r>
            <a:r>
              <a:rPr lang="ru-RU" sz="2600" dirty="0" err="1">
                <a:latin typeface="Calibri"/>
              </a:rPr>
              <a:t>це</a:t>
            </a:r>
            <a:r>
              <a:rPr lang="ru-RU" sz="2600" dirty="0">
                <a:latin typeface="Calibri"/>
              </a:rPr>
              <a:t> є </a:t>
            </a:r>
            <a:r>
              <a:rPr lang="ru-RU" sz="2600" dirty="0" err="1">
                <a:latin typeface="Calibri"/>
              </a:rPr>
              <a:t>це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наслідок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неефективного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виконання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своїх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функцій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Адміністрацією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Заводського</a:t>
            </a:r>
            <a:r>
              <a:rPr lang="ru-RU" sz="2600" dirty="0">
                <a:latin typeface="Calibri"/>
              </a:rPr>
              <a:t> району, як головного </a:t>
            </a:r>
            <a:r>
              <a:rPr lang="ru-RU" sz="2600" dirty="0" err="1">
                <a:latin typeface="Calibri"/>
              </a:rPr>
              <a:t>розпорядника</a:t>
            </a:r>
            <a:r>
              <a:rPr lang="ru-RU" sz="2600" dirty="0">
                <a:latin typeface="Calibri"/>
              </a:rPr>
              <a:t>  </a:t>
            </a:r>
            <a:r>
              <a:rPr lang="ru-RU" sz="2600" dirty="0" err="1">
                <a:latin typeface="Calibri"/>
              </a:rPr>
              <a:t>коштів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міського</a:t>
            </a:r>
            <a:r>
              <a:rPr lang="ru-RU" sz="2600" dirty="0">
                <a:latin typeface="Calibri"/>
              </a:rPr>
              <a:t> бюджету» </a:t>
            </a:r>
            <a:endParaRPr lang="ru-RU" sz="2600" dirty="0" smtClean="0">
              <a:latin typeface="Calibri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ru-RU" sz="2600" dirty="0" err="1" smtClean="0">
                <a:latin typeface="Calibri"/>
              </a:rPr>
              <a:t>перевірено</a:t>
            </a:r>
            <a:r>
              <a:rPr lang="ru-RU" sz="2600" dirty="0" smtClean="0">
                <a:latin typeface="Calibri"/>
              </a:rPr>
              <a:t>   </a:t>
            </a:r>
            <a:r>
              <a:rPr lang="ru-RU" sz="2600" dirty="0">
                <a:latin typeface="Calibri"/>
              </a:rPr>
              <a:t>шляхом :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ru-RU" sz="2600" dirty="0">
              <a:latin typeface="Calibri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ru-RU" sz="2600" dirty="0">
                <a:latin typeface="Calibri"/>
              </a:rPr>
              <a:t>-  </a:t>
            </a:r>
            <a:r>
              <a:rPr lang="ru-RU" sz="2600" dirty="0" err="1">
                <a:latin typeface="Calibri"/>
              </a:rPr>
              <a:t>Аналізу</a:t>
            </a:r>
            <a:r>
              <a:rPr lang="ru-RU" sz="2600" dirty="0">
                <a:latin typeface="Calibri"/>
              </a:rPr>
              <a:t> закупок, </a:t>
            </a:r>
            <a:r>
              <a:rPr lang="ru-RU" sz="2600" dirty="0" err="1">
                <a:latin typeface="Calibri"/>
              </a:rPr>
              <a:t>які</a:t>
            </a:r>
            <a:r>
              <a:rPr lang="ru-RU" sz="2600" dirty="0">
                <a:latin typeface="Calibri"/>
              </a:rPr>
              <a:t> проведено </a:t>
            </a:r>
            <a:r>
              <a:rPr lang="ru-RU" sz="2600" dirty="0" err="1">
                <a:latin typeface="Calibri"/>
              </a:rPr>
              <a:t>Адміністрацією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Заводського</a:t>
            </a:r>
            <a:r>
              <a:rPr lang="ru-RU" sz="2600" dirty="0">
                <a:latin typeface="Calibri"/>
              </a:rPr>
              <a:t> району  у </a:t>
            </a:r>
            <a:r>
              <a:rPr lang="ru-RU" sz="2600" dirty="0" err="1">
                <a:latin typeface="Calibri"/>
              </a:rPr>
              <a:t>період</a:t>
            </a:r>
            <a:r>
              <a:rPr lang="ru-RU" sz="2600" dirty="0">
                <a:latin typeface="Calibri"/>
              </a:rPr>
              <a:t> 2017-2020 р. у </a:t>
            </a:r>
            <a:r>
              <a:rPr lang="ru-RU" sz="2600" dirty="0" err="1">
                <a:latin typeface="Calibri"/>
              </a:rPr>
              <a:t>системі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Прозоро</a:t>
            </a:r>
            <a:r>
              <a:rPr lang="ru-RU" sz="2600" dirty="0">
                <a:latin typeface="Calibri"/>
              </a:rPr>
              <a:t> по коду «90510000-5 </a:t>
            </a:r>
            <a:r>
              <a:rPr lang="ru-RU" sz="2600" dirty="0" err="1">
                <a:latin typeface="Calibri"/>
              </a:rPr>
              <a:t>Утилізація</a:t>
            </a:r>
            <a:r>
              <a:rPr lang="ru-RU" sz="2600" dirty="0">
                <a:latin typeface="Calibri"/>
              </a:rPr>
              <a:t>/</a:t>
            </a:r>
            <a:r>
              <a:rPr lang="ru-RU" sz="2600" dirty="0" err="1">
                <a:latin typeface="Calibri"/>
              </a:rPr>
              <a:t>видалення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сміття</a:t>
            </a:r>
            <a:r>
              <a:rPr lang="ru-RU" sz="2600" dirty="0">
                <a:latin typeface="Calibri"/>
              </a:rPr>
              <a:t> та </a:t>
            </a:r>
            <a:r>
              <a:rPr lang="ru-RU" sz="2600" dirty="0" err="1">
                <a:latin typeface="Calibri"/>
              </a:rPr>
              <a:t>поводження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зі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сміттям</a:t>
            </a:r>
            <a:r>
              <a:rPr lang="ru-RU" sz="2600" dirty="0">
                <a:latin typeface="Calibri"/>
              </a:rPr>
              <a:t>»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ru-RU" sz="2600" dirty="0">
              <a:latin typeface="Calibri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ru-RU" sz="2600" dirty="0">
                <a:latin typeface="Calibri"/>
              </a:rPr>
              <a:t>-  </a:t>
            </a:r>
            <a:r>
              <a:rPr lang="ru-RU" sz="2600" dirty="0" err="1">
                <a:latin typeface="Calibri"/>
              </a:rPr>
              <a:t>Аналізу</a:t>
            </a:r>
            <a:r>
              <a:rPr lang="ru-RU" sz="2600" dirty="0">
                <a:latin typeface="Calibri"/>
              </a:rPr>
              <a:t> фактичного </a:t>
            </a:r>
            <a:r>
              <a:rPr lang="ru-RU" sz="2600" dirty="0" err="1">
                <a:latin typeface="Calibri"/>
              </a:rPr>
              <a:t>об’єму</a:t>
            </a:r>
            <a:r>
              <a:rPr lang="ru-RU" sz="2600" dirty="0">
                <a:latin typeface="Calibri"/>
              </a:rPr>
              <a:t>  та </a:t>
            </a:r>
            <a:r>
              <a:rPr lang="ru-RU" sz="2600" dirty="0" err="1">
                <a:latin typeface="Calibri"/>
              </a:rPr>
              <a:t>періодичності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прибирання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стихійних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звалищ</a:t>
            </a:r>
            <a:r>
              <a:rPr lang="ru-RU" sz="2600" dirty="0">
                <a:latin typeface="Calibri"/>
              </a:rPr>
              <a:t> у </a:t>
            </a:r>
            <a:r>
              <a:rPr lang="ru-RU" sz="2600" dirty="0" err="1">
                <a:latin typeface="Calibri"/>
              </a:rPr>
              <a:t>Заводському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районі</a:t>
            </a:r>
            <a:r>
              <a:rPr lang="ru-RU" sz="2600" dirty="0">
                <a:latin typeface="Calibri"/>
              </a:rPr>
              <a:t>. </a:t>
            </a:r>
            <a:r>
              <a:rPr lang="ru-RU" sz="2600" dirty="0" err="1">
                <a:latin typeface="Calibri"/>
              </a:rPr>
              <a:t>Аналіз</a:t>
            </a:r>
            <a:r>
              <a:rPr lang="ru-RU" sz="2600" dirty="0">
                <a:latin typeface="Calibri"/>
              </a:rPr>
              <a:t> проведено шляхом </a:t>
            </a:r>
            <a:r>
              <a:rPr lang="ru-RU" sz="2600" dirty="0" err="1">
                <a:latin typeface="Calibri"/>
              </a:rPr>
              <a:t>організації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громадського</a:t>
            </a:r>
            <a:r>
              <a:rPr lang="ru-RU" sz="2600" dirty="0">
                <a:latin typeface="Calibri"/>
              </a:rPr>
              <a:t> рейду по </a:t>
            </a:r>
            <a:r>
              <a:rPr lang="ru-RU" sz="2600" dirty="0" err="1">
                <a:latin typeface="Calibri"/>
              </a:rPr>
              <a:t>звалищам</a:t>
            </a:r>
            <a:r>
              <a:rPr lang="ru-RU" sz="2600" dirty="0">
                <a:latin typeface="Calibri"/>
              </a:rPr>
              <a:t> </a:t>
            </a:r>
            <a:r>
              <a:rPr lang="ru-RU" sz="2600" dirty="0" err="1">
                <a:latin typeface="Calibri"/>
              </a:rPr>
              <a:t>Заводського</a:t>
            </a:r>
            <a:r>
              <a:rPr lang="ru-RU" sz="2600" dirty="0">
                <a:latin typeface="Calibri"/>
              </a:rPr>
              <a:t> району у </a:t>
            </a:r>
            <a:r>
              <a:rPr lang="ru-RU" sz="2600" dirty="0" err="1">
                <a:latin typeface="Calibri"/>
              </a:rPr>
              <a:t>період</a:t>
            </a:r>
            <a:r>
              <a:rPr lang="ru-RU" sz="2600" dirty="0">
                <a:latin typeface="Calibri"/>
              </a:rPr>
              <a:t> 07.04.20-11.04.20.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Гіпотеза</a:t>
            </a:r>
            <a:r>
              <a:rPr lang="ru-RU" dirty="0" smtClean="0"/>
              <a:t> 2 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2788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>
                <a:effectLst/>
              </a:rPr>
              <a:t>Аналіз</a:t>
            </a:r>
            <a:r>
              <a:rPr lang="ru-RU" sz="2000" dirty="0">
                <a:effectLst/>
              </a:rPr>
              <a:t> умов Договора №юр/ТК5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21.01.2020 р,   </a:t>
            </a:r>
            <a:r>
              <a:rPr lang="ru-RU" sz="2000" dirty="0" err="1">
                <a:effectLst/>
              </a:rPr>
              <a:t>згідно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якого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ліквідуються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звалища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території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Заводського</a:t>
            </a:r>
            <a:r>
              <a:rPr lang="ru-RU" sz="2000" dirty="0">
                <a:effectLst/>
              </a:rPr>
              <a:t> району у 2020р.,  </a:t>
            </a:r>
            <a:r>
              <a:rPr lang="ru-RU" sz="2000" dirty="0" err="1">
                <a:effectLst/>
              </a:rPr>
              <a:t>щодо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наявності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негативних</a:t>
            </a:r>
            <a:r>
              <a:rPr lang="ru-RU" sz="2000" dirty="0">
                <a:effectLst/>
              </a:rPr>
              <a:t>  </a:t>
            </a:r>
            <a:r>
              <a:rPr lang="ru-RU" sz="2000" dirty="0" err="1">
                <a:effectLst/>
              </a:rPr>
              <a:t>чинників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6231178"/>
              </p:ext>
            </p:extLst>
          </p:nvPr>
        </p:nvGraphicFramePr>
        <p:xfrm>
          <a:off x="1533207" y="1484784"/>
          <a:ext cx="6077585" cy="4451609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3038475"/>
                <a:gridCol w="3039110"/>
              </a:tblGrid>
              <a:tr h="148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Формулювання умов Договору №</a:t>
                      </a:r>
                      <a:r>
                        <a:rPr lang="uk-UA" sz="1400" dirty="0" err="1">
                          <a:effectLst/>
                        </a:rPr>
                        <a:t>юр</a:t>
                      </a:r>
                      <a:r>
                        <a:rPr lang="uk-UA" sz="1400" dirty="0">
                          <a:effectLst/>
                        </a:rPr>
                        <a:t>/ТК5 від 21.01.2020р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Негативні ч</a:t>
                      </a:r>
                      <a:r>
                        <a:rPr lang="ru-RU" sz="1400">
                          <a:effectLst/>
                        </a:rPr>
                        <a:t>инники,  </a:t>
                      </a:r>
                      <a:r>
                        <a:rPr lang="uk-UA" sz="1400">
                          <a:effectLst/>
                        </a:rPr>
                        <a:t>що </a:t>
                      </a:r>
                      <a:r>
                        <a:rPr lang="ru-RU" sz="1400">
                          <a:effectLst/>
                        </a:rPr>
                        <a:t> сприяють неефективному  розпорядженню бюджетними фінансами  Адміністраці</a:t>
                      </a:r>
                      <a:r>
                        <a:rPr lang="uk-UA" sz="1400">
                          <a:effectLst/>
                        </a:rPr>
                        <a:t>єю </a:t>
                      </a:r>
                      <a:r>
                        <a:rPr lang="ru-RU" sz="1400">
                          <a:effectLst/>
                        </a:rPr>
                        <a:t> Заводського району.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</a:rPr>
                        <a:t>Пункт </a:t>
                      </a:r>
                      <a:r>
                        <a:rPr lang="ru-RU" sz="1400" dirty="0">
                          <a:effectLst/>
                        </a:rPr>
                        <a:t> 5.7. Договора  </a:t>
                      </a:r>
                      <a:endParaRPr lang="ru-RU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«Графік надання послуг коригується Замовником в залежності від наявності фінансування, об’єму, необхідності надання таких послуг та інших непередбачених чинників.»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effectLst/>
                        </a:rPr>
                        <a:t>- Строки </a:t>
                      </a:r>
                      <a:r>
                        <a:rPr lang="ru-RU" sz="1400" dirty="0" err="1">
                          <a:effectLst/>
                        </a:rPr>
                        <a:t>надання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послуг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неоговорені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чітко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зрозуміло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effectLst/>
                        </a:rPr>
                        <a:t> - </a:t>
                      </a:r>
                      <a:r>
                        <a:rPr lang="ru-RU" sz="1400" dirty="0" err="1" smtClean="0">
                          <a:effectLst/>
                        </a:rPr>
                        <a:t>Допускається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неоднозначне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трактування</a:t>
                      </a:r>
                      <a:r>
                        <a:rPr lang="ru-RU" sz="1400" dirty="0">
                          <a:effectLst/>
                        </a:rPr>
                        <a:t> умов </a:t>
                      </a:r>
                      <a:r>
                        <a:rPr lang="ru-RU" sz="1400" dirty="0" err="1">
                          <a:effectLst/>
                        </a:rPr>
                        <a:t>надання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послуг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згідно</a:t>
                      </a:r>
                      <a:r>
                        <a:rPr lang="ru-RU" sz="1400" dirty="0">
                          <a:effectLst/>
                        </a:rPr>
                        <a:t> Договора: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Так </a:t>
                      </a:r>
                      <a:r>
                        <a:rPr lang="uk-UA" sz="1400" dirty="0">
                          <a:effectLst/>
                        </a:rPr>
                        <a:t>пункт </a:t>
                      </a:r>
                      <a:r>
                        <a:rPr lang="ru-RU" sz="1400" dirty="0">
                          <a:effectLst/>
                        </a:rPr>
                        <a:t> 5.7. Договора  - </a:t>
                      </a:r>
                      <a:r>
                        <a:rPr lang="ru-RU" sz="1400" dirty="0" err="1">
                          <a:effectLst/>
                        </a:rPr>
                        <a:t>дає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широку</a:t>
                      </a:r>
                      <a:r>
                        <a:rPr lang="ru-RU" sz="1400" dirty="0">
                          <a:effectLst/>
                        </a:rPr>
                        <a:t> трактовку </a:t>
                      </a:r>
                      <a:r>
                        <a:rPr lang="ru-RU" sz="1400" dirty="0" err="1">
                          <a:effectLst/>
                        </a:rPr>
                        <a:t>можливих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змін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строків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об’ємів</a:t>
                      </a:r>
                      <a:r>
                        <a:rPr lang="ru-RU" sz="1400" dirty="0">
                          <a:effectLst/>
                        </a:rPr>
                        <a:t> при </a:t>
                      </a:r>
                      <a:r>
                        <a:rPr lang="ru-RU" sz="1400" dirty="0" err="1">
                          <a:effectLst/>
                        </a:rPr>
                        <a:t>наданні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послуг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5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1058986"/>
              </p:ext>
            </p:extLst>
          </p:nvPr>
        </p:nvGraphicFramePr>
        <p:xfrm>
          <a:off x="971600" y="1484784"/>
          <a:ext cx="7704856" cy="4320095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448272"/>
                <a:gridCol w="5256584"/>
              </a:tblGrid>
              <a:tr h="43200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100" dirty="0" smtClean="0">
                          <a:effectLst/>
                        </a:rPr>
                        <a:t>2.    Періодичність </a:t>
                      </a:r>
                      <a:r>
                        <a:rPr lang="uk-UA" sz="1100" dirty="0">
                          <a:effectLst/>
                        </a:rPr>
                        <a:t>надання послуг:</a:t>
                      </a:r>
                      <a:endParaRPr lang="ru-RU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 додатку № 2 до Договору позначені: 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100" dirty="0">
                          <a:effectLst/>
                        </a:rPr>
                        <a:t>«Місця де виникають звалища, які необхідно ліквідувати ЩОДЕННО, в святкові та вихідні дні» (Додаток 2 до Договору);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100" dirty="0">
                          <a:effectLst/>
                        </a:rPr>
                        <a:t> «Перелік місць де виникають звалища». (Додаток до Додатку №2 до Договору)</a:t>
                      </a:r>
                      <a:endParaRPr lang="ru-RU" sz="1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0" marR="341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2.	Періодичність надання послуг: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100" dirty="0">
                          <a:effectLst/>
                        </a:rPr>
                        <a:t>Додаток № 2 до Договору,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спираючись на вищезгаданий п.5.7. дає можливість коректувати періодичність  надання послуг, як з боку Замовника, так і Підрядника.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Особливо, це стосується   місць з «Переліку місць де виникають звалища» </a:t>
                      </a:r>
                      <a:r>
                        <a:rPr lang="uk-UA" sz="1100" dirty="0" smtClean="0">
                          <a:effectLst/>
                        </a:rPr>
                        <a:t>(Продовження   </a:t>
                      </a:r>
                      <a:r>
                        <a:rPr lang="uk-UA" sz="1100" dirty="0">
                          <a:effectLst/>
                        </a:rPr>
                        <a:t>Додатку №2 до Договору)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Тобто, якщо «Місця де виникають звалища, які необхідно ліквідувати ЩОДЕННО, в святкові та вихідні дні» зрозуміло , що згідно Договору ці місця повинні прибиратися щодня, включно у святкові та вихідні дні.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То, щодо звалищ  з «Переліку місць де виникають звалища»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не зрозуміло - чи будуть їх вивозити, з якої періодичністю, у якому </a:t>
                      </a:r>
                      <a:r>
                        <a:rPr lang="uk-UA" sz="1100" dirty="0" smtClean="0">
                          <a:effectLst/>
                        </a:rPr>
                        <a:t>обсязі  ????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Доречи, до цього переліку і входять у тому числі -  </a:t>
                      </a:r>
                      <a:r>
                        <a:rPr lang="uk-UA" sz="1100" dirty="0" err="1">
                          <a:effectLst/>
                        </a:rPr>
                        <a:t>мкрн</a:t>
                      </a:r>
                      <a:r>
                        <a:rPr lang="uk-UA" sz="1100" dirty="0">
                          <a:effectLst/>
                        </a:rPr>
                        <a:t>. Ялти.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100" dirty="0">
                          <a:effectLst/>
                        </a:rPr>
                        <a:t>Також , виходячи з п. 5.7. </a:t>
                      </a:r>
                      <a:r>
                        <a:rPr lang="uk-UA" sz="1100" dirty="0" err="1">
                          <a:effectLst/>
                        </a:rPr>
                        <a:t>Договора</a:t>
                      </a:r>
                      <a:r>
                        <a:rPr lang="uk-UA" sz="1100" dirty="0">
                          <a:effectLst/>
                        </a:rPr>
                        <a:t> - не зрозуміло наступне: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effectLst/>
                        </a:rPr>
                        <a:t> Чи повинні ліквідувати ЩОДЕННО  звалища, які вказані у Додатку № 2 до Договору , як ті, які необхідно ліквідувати ЩОДЕННО, в святкові та вихідні дні» ???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0" marR="3419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>
                <a:effectLst/>
              </a:rPr>
              <a:t>Аналіз</a:t>
            </a:r>
            <a:r>
              <a:rPr lang="ru-RU" sz="2000" dirty="0">
                <a:effectLst/>
              </a:rPr>
              <a:t> умов Договора №юр/ТК5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21.01.2020 р,   </a:t>
            </a:r>
            <a:r>
              <a:rPr lang="ru-RU" sz="2000" dirty="0" err="1">
                <a:effectLst/>
              </a:rPr>
              <a:t>згідно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якого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ліквідуються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звалища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території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Заводського</a:t>
            </a:r>
            <a:r>
              <a:rPr lang="ru-RU" sz="2000" dirty="0">
                <a:effectLst/>
              </a:rPr>
              <a:t> району у 2020р.,  </a:t>
            </a:r>
            <a:r>
              <a:rPr lang="ru-RU" sz="2000" dirty="0" err="1">
                <a:effectLst/>
              </a:rPr>
              <a:t>щодо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наявності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негативних</a:t>
            </a:r>
            <a:r>
              <a:rPr lang="ru-RU" sz="2000" dirty="0">
                <a:effectLst/>
              </a:rPr>
              <a:t>  </a:t>
            </a:r>
            <a:r>
              <a:rPr lang="ru-RU" sz="2000" dirty="0" err="1">
                <a:effectLst/>
              </a:rPr>
              <a:t>чинників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245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9658457"/>
              </p:ext>
            </p:extLst>
          </p:nvPr>
        </p:nvGraphicFramePr>
        <p:xfrm>
          <a:off x="539552" y="1268760"/>
          <a:ext cx="8136904" cy="452596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4068026"/>
                <a:gridCol w="4068878"/>
              </a:tblGrid>
              <a:tr h="45259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50" dirty="0">
                          <a:effectLst/>
                        </a:rPr>
                        <a:t>П. 5.3 Договору  визначає: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 «Послуги надаються з урахуванням охоплення території Заводського району м. Миколаєва,  доведеною Замовником у щотижневому плані або листах-дорученнях.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План та вивезення звалищ з території Заводського району коригується щотижня, у залежності від наявності фінансування, об’єму, необхідності вивезення та інших непередбачених чинників.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effectLst/>
                        </a:rPr>
                        <a:t>В разі необхідності термінового надання послуг, що не передбачені щотижневим планом, Замовник письмово або в телефонному режимі з послідуючим письмовим підтвердженням, надає додаткові об'єми послуг або вносить зміни до раніше наданого щотижневого плану.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Враховуючи,</a:t>
                      </a:r>
                      <a:r>
                        <a:rPr lang="uk-UA" sz="900" dirty="0">
                          <a:effectLst/>
                        </a:rPr>
                        <a:t> </a:t>
                      </a:r>
                      <a:r>
                        <a:rPr lang="uk-UA" sz="1050" dirty="0">
                          <a:effectLst/>
                        </a:rPr>
                        <a:t> </a:t>
                      </a:r>
                      <a:r>
                        <a:rPr lang="uk-UA" sz="1050" dirty="0" err="1">
                          <a:effectLst/>
                        </a:rPr>
                        <a:t>безпрервний</a:t>
                      </a:r>
                      <a:r>
                        <a:rPr lang="uk-UA" sz="1050" dirty="0">
                          <a:effectLst/>
                        </a:rPr>
                        <a:t> характер виконання послуг, Виконавець зобов'язаний виконувати послуги в робочі, святкові і вихідні дні, якщо такі зазначені в щотижневому плані / листі»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92" marR="400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uk-UA" sz="1050" dirty="0">
                          <a:effectLst/>
                        </a:rPr>
                        <a:t>П.5.3 Договору </a:t>
                      </a:r>
                      <a:endParaRPr lang="ru-RU" sz="9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1050" dirty="0" smtClean="0">
                          <a:effectLst/>
                        </a:rPr>
                        <a:t>допускає </a:t>
                      </a:r>
                      <a:r>
                        <a:rPr lang="uk-UA" sz="1050" dirty="0">
                          <a:effectLst/>
                        </a:rPr>
                        <a:t>неоднозначність трактовки кількісної  та якісної  компоненти при  надання послуг згідно </a:t>
                      </a:r>
                      <a:r>
                        <a:rPr lang="uk-UA" sz="1050" dirty="0" err="1">
                          <a:effectLst/>
                        </a:rPr>
                        <a:t>Договора</a:t>
                      </a:r>
                      <a:r>
                        <a:rPr lang="uk-UA" sz="1050" dirty="0">
                          <a:effectLst/>
                        </a:rPr>
                        <a:t>.</a:t>
                      </a:r>
                      <a:endParaRPr lang="ru-RU" sz="900" dirty="0">
                        <a:effectLst/>
                      </a:endParaRPr>
                    </a:p>
                    <a:p>
                      <a:pPr marL="685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 З цього пункту зовсім не зрозуміло де, коли, та у якому обсязі </a:t>
                      </a:r>
                      <a:r>
                        <a:rPr lang="uk-UA" sz="1050" dirty="0" smtClean="0">
                          <a:effectLst/>
                        </a:rPr>
                        <a:t>Підрядник </a:t>
                      </a:r>
                      <a:r>
                        <a:rPr lang="uk-UA" sz="1050" dirty="0">
                          <a:effectLst/>
                        </a:rPr>
                        <a:t>повинен виконувати зобов'язання з вивезення стихійних звалищ. </a:t>
                      </a:r>
                      <a:endParaRPr lang="uk-UA" sz="105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Таким</a:t>
                      </a:r>
                      <a:r>
                        <a:rPr lang="uk-UA" sz="1050" baseline="0" dirty="0" smtClean="0">
                          <a:effectLst/>
                        </a:rPr>
                        <a:t> чином</a:t>
                      </a:r>
                      <a:r>
                        <a:rPr lang="uk-UA" sz="1050" dirty="0" smtClean="0">
                          <a:effectLst/>
                        </a:rPr>
                        <a:t>, </a:t>
                      </a:r>
                      <a:r>
                        <a:rPr lang="uk-UA" sz="1050" dirty="0">
                          <a:effectLst/>
                        </a:rPr>
                        <a:t>якщо </a:t>
                      </a:r>
                      <a:r>
                        <a:rPr lang="uk-UA" sz="1050" dirty="0" smtClean="0">
                          <a:effectLst/>
                        </a:rPr>
                        <a:t>Підрядником </a:t>
                      </a:r>
                      <a:r>
                        <a:rPr lang="uk-UA" sz="1050" dirty="0">
                          <a:effectLst/>
                        </a:rPr>
                        <a:t>системно не </a:t>
                      </a:r>
                      <a:r>
                        <a:rPr lang="uk-UA" sz="1050" dirty="0" smtClean="0">
                          <a:effectLst/>
                        </a:rPr>
                        <a:t> </a:t>
                      </a:r>
                      <a:r>
                        <a:rPr lang="uk-UA" sz="1050" dirty="0">
                          <a:effectLst/>
                        </a:rPr>
                        <a:t>вивозяться стихійні звалища - це не є порушенням умов Договору. </a:t>
                      </a:r>
                      <a:endParaRPr lang="ru-RU" sz="9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 smtClean="0">
                          <a:effectLst/>
                        </a:rPr>
                        <a:t>!!!  Також </a:t>
                      </a:r>
                      <a:r>
                        <a:rPr lang="uk-UA" sz="1050" dirty="0">
                          <a:effectLst/>
                        </a:rPr>
                        <a:t>слід звернути увагу на те, </a:t>
                      </a:r>
                      <a:r>
                        <a:rPr lang="uk-UA" sz="1050" dirty="0" smtClean="0">
                          <a:effectLst/>
                        </a:rPr>
                        <a:t>що</a:t>
                      </a:r>
                      <a:r>
                        <a:rPr lang="uk-UA" sz="1050" baseline="0" dirty="0" smtClean="0">
                          <a:effectLst/>
                        </a:rPr>
                        <a:t> </a:t>
                      </a:r>
                      <a:r>
                        <a:rPr lang="uk-UA" sz="1050" dirty="0" smtClean="0">
                          <a:effectLst/>
                        </a:rPr>
                        <a:t>послуги </a:t>
                      </a:r>
                      <a:r>
                        <a:rPr lang="uk-UA" sz="1050" dirty="0">
                          <a:effectLst/>
                        </a:rPr>
                        <a:t>з ріку в рік надаються: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 на  одній і той же території;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- приблизно однаковій кількості мешканців, які виробляють приблизно однакову кількість сміття щорічно;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50" dirty="0">
                          <a:effectLst/>
                        </a:rPr>
                        <a:t> - одним и тім же підрядником ;</a:t>
                      </a:r>
                      <a:endParaRPr lang="ru-RU" sz="900" dirty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uk-UA" sz="1050" dirty="0" smtClean="0">
                          <a:effectLst/>
                        </a:rPr>
                        <a:t>замовником </a:t>
                      </a:r>
                      <a:r>
                        <a:rPr lang="uk-UA" sz="1050" dirty="0">
                          <a:effectLst/>
                        </a:rPr>
                        <a:t>послуг  - е </a:t>
                      </a:r>
                      <a:r>
                        <a:rPr lang="uk-UA" sz="1050" dirty="0" smtClean="0">
                          <a:effectLst/>
                        </a:rPr>
                        <a:t>один </a:t>
                      </a:r>
                      <a:r>
                        <a:rPr lang="uk-UA" sz="1050" dirty="0">
                          <a:effectLst/>
                        </a:rPr>
                        <a:t>і той же ГРБК</a:t>
                      </a:r>
                      <a:r>
                        <a:rPr lang="uk-UA" sz="1050" dirty="0" smtClean="0">
                          <a:effectLst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dirty="0">
                          <a:effectLst/>
                        </a:rPr>
                        <a:t>??? Взагалі не зрозуміло, чому до Договору не е Додатком «План –графік надання  послуг.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92" marR="40092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>
                <a:effectLst/>
              </a:rPr>
              <a:t>Аналіз</a:t>
            </a:r>
            <a:r>
              <a:rPr lang="ru-RU" sz="2000" dirty="0">
                <a:effectLst/>
              </a:rPr>
              <a:t> умов Договора №юр/ТК5 </a:t>
            </a:r>
            <a:r>
              <a:rPr lang="ru-RU" sz="2000" dirty="0" err="1">
                <a:effectLst/>
              </a:rPr>
              <a:t>від</a:t>
            </a:r>
            <a:r>
              <a:rPr lang="ru-RU" sz="2000" dirty="0">
                <a:effectLst/>
              </a:rPr>
              <a:t> 21.01.2020 р,   </a:t>
            </a:r>
            <a:r>
              <a:rPr lang="ru-RU" sz="2000" dirty="0" err="1">
                <a:effectLst/>
              </a:rPr>
              <a:t>згідно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якого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ліквідуються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звалища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території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Заводського</a:t>
            </a:r>
            <a:r>
              <a:rPr lang="ru-RU" sz="2000" dirty="0">
                <a:effectLst/>
              </a:rPr>
              <a:t> району у 2020р.,  </a:t>
            </a:r>
            <a:r>
              <a:rPr lang="ru-RU" sz="2000" dirty="0" err="1">
                <a:effectLst/>
              </a:rPr>
              <a:t>щодо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наявності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негативних</a:t>
            </a:r>
            <a:r>
              <a:rPr lang="ru-RU" sz="2000" dirty="0">
                <a:effectLst/>
              </a:rPr>
              <a:t>  </a:t>
            </a:r>
            <a:r>
              <a:rPr lang="ru-RU" sz="2000" dirty="0" err="1">
                <a:effectLst/>
              </a:rPr>
              <a:t>чинників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23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Як проходив </a:t>
            </a:r>
            <a:r>
              <a:rPr lang="ru-RU" dirty="0" err="1"/>
              <a:t>громадський</a:t>
            </a:r>
            <a:r>
              <a:rPr lang="ru-RU" dirty="0"/>
              <a:t> рейд </a:t>
            </a:r>
            <a:r>
              <a:rPr lang="ru-RU" dirty="0" smtClean="0"/>
              <a:t>  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З </a:t>
            </a:r>
            <a:r>
              <a:rPr lang="ru-RU" dirty="0" err="1"/>
              <a:t>додатку</a:t>
            </a:r>
            <a:r>
              <a:rPr lang="ru-RU" dirty="0"/>
              <a:t> до Договору № юр / ТК 5 про </a:t>
            </a:r>
            <a:r>
              <a:rPr lang="ru-RU" dirty="0" err="1"/>
              <a:t>закупівлю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кошті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21.01.20р,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 ММР </a:t>
            </a:r>
            <a:r>
              <a:rPr lang="ru-RU" dirty="0" err="1"/>
              <a:t>надавалися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стихійних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 з </a:t>
            </a:r>
            <a:r>
              <a:rPr lang="ru-RU" dirty="0" err="1"/>
              <a:t>навантаженням</a:t>
            </a:r>
            <a:r>
              <a:rPr lang="ru-RU" dirty="0"/>
              <a:t> та </a:t>
            </a:r>
            <a:r>
              <a:rPr lang="ru-RU" dirty="0" err="1"/>
              <a:t>вивезенням</a:t>
            </a:r>
            <a:r>
              <a:rPr lang="ru-RU" dirty="0"/>
              <a:t> на </a:t>
            </a:r>
            <a:r>
              <a:rPr lang="ru-RU" dirty="0" err="1"/>
              <a:t>міський</a:t>
            </a:r>
            <a:r>
              <a:rPr lang="ru-RU" dirty="0"/>
              <a:t> </a:t>
            </a:r>
            <a:r>
              <a:rPr lang="ru-RU" dirty="0" err="1"/>
              <a:t>полігон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 </a:t>
            </a:r>
            <a:r>
              <a:rPr lang="ru-RU" dirty="0" err="1"/>
              <a:t>з'ясовані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виникають</a:t>
            </a:r>
            <a:r>
              <a:rPr lang="ru-RU" dirty="0"/>
              <a:t>   </a:t>
            </a:r>
            <a:r>
              <a:rPr lang="ru-RU" dirty="0" err="1"/>
              <a:t>звалища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ліквідувати</a:t>
            </a:r>
            <a:r>
              <a:rPr lang="ru-RU" dirty="0"/>
              <a:t> на </a:t>
            </a:r>
            <a:r>
              <a:rPr lang="ru-RU" dirty="0" err="1"/>
              <a:t>щоденній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місця</a:t>
            </a:r>
            <a:r>
              <a:rPr lang="ru-RU" dirty="0"/>
              <a:t>, де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звалища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на </a:t>
            </a:r>
            <a:r>
              <a:rPr lang="ru-RU" dirty="0" err="1"/>
              <a:t>щоденній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Громадські</a:t>
            </a:r>
            <a:r>
              <a:rPr lang="ru-RU" dirty="0"/>
              <a:t> </a:t>
            </a:r>
            <a:r>
              <a:rPr lang="ru-RU" dirty="0" err="1"/>
              <a:t>активісти</a:t>
            </a:r>
            <a:r>
              <a:rPr lang="ru-RU" dirty="0"/>
              <a:t> </a:t>
            </a:r>
            <a:r>
              <a:rPr lang="ru-RU" dirty="0" err="1"/>
              <a:t>проїхали</a:t>
            </a:r>
            <a:r>
              <a:rPr lang="ru-RU" dirty="0"/>
              <a:t> з 7.04.20р.по 11.04.20 одномоментно по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смітниках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вивозитися</a:t>
            </a:r>
            <a:r>
              <a:rPr lang="ru-RU" dirty="0"/>
              <a:t> на </a:t>
            </a:r>
            <a:r>
              <a:rPr lang="ru-RU" dirty="0" err="1"/>
              <a:t>щоденній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та по  </a:t>
            </a:r>
          </a:p>
          <a:p>
            <a:pPr marL="0" indent="0">
              <a:buNone/>
            </a:pPr>
            <a:r>
              <a:rPr lang="ru-RU" dirty="0"/>
              <a:t>по </a:t>
            </a:r>
            <a:r>
              <a:rPr lang="ru-RU" dirty="0" err="1"/>
              <a:t>місцях</a:t>
            </a:r>
            <a:r>
              <a:rPr lang="ru-RU" dirty="0"/>
              <a:t>, де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звалища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ліквідації</a:t>
            </a:r>
            <a:r>
              <a:rPr lang="ru-RU" dirty="0"/>
              <a:t> на </a:t>
            </a:r>
            <a:r>
              <a:rPr lang="ru-RU" dirty="0" err="1"/>
              <a:t>щоденній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Таким чином </a:t>
            </a:r>
            <a:r>
              <a:rPr lang="ru-RU" dirty="0" err="1"/>
              <a:t>побачили</a:t>
            </a:r>
            <a:r>
              <a:rPr lang="ru-RU" dirty="0"/>
              <a:t> </a:t>
            </a:r>
            <a:r>
              <a:rPr lang="ru-RU" dirty="0" err="1"/>
              <a:t>фактичний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розрухували</a:t>
            </a:r>
            <a:r>
              <a:rPr lang="ru-RU" dirty="0"/>
              <a:t> </a:t>
            </a:r>
            <a:r>
              <a:rPr lang="ru-RU" dirty="0" err="1"/>
              <a:t>приблизний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потрибно</a:t>
            </a:r>
            <a:r>
              <a:rPr lang="ru-RU" dirty="0"/>
              <a:t>  </a:t>
            </a:r>
            <a:r>
              <a:rPr lang="ru-RU" dirty="0" err="1"/>
              <a:t>вивозити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Громадський</a:t>
            </a:r>
            <a:r>
              <a:rPr lang="ru-RU" dirty="0"/>
              <a:t>  рейд по </a:t>
            </a:r>
            <a:r>
              <a:rPr lang="ru-RU" dirty="0" err="1"/>
              <a:t>звалищам</a:t>
            </a:r>
            <a:r>
              <a:rPr lang="ru-RU" dirty="0"/>
              <a:t> </a:t>
            </a:r>
            <a:r>
              <a:rPr lang="ru-RU" dirty="0" err="1"/>
              <a:t>Заводського</a:t>
            </a:r>
            <a:r>
              <a:rPr lang="ru-RU" dirty="0"/>
              <a:t> району.</a:t>
            </a:r>
          </a:p>
        </p:txBody>
      </p:sp>
    </p:spTree>
    <p:extLst>
      <p:ext uri="{BB962C8B-B14F-4D97-AF65-F5344CB8AC3E}">
        <p14:creationId xmlns="" xmlns:p14="http://schemas.microsoft.com/office/powerpoint/2010/main" val="5179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</TotalTime>
  <Words>1727</Words>
  <Application>Microsoft Office PowerPoint</Application>
  <PresentationFormat>Экран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«Аудит використання бюджетних коштів по  програмам організації благоустрою Адміністрацією Заводського району ММР»</vt:lpstr>
      <vt:lpstr>Мета аналітичного дослідження</vt:lpstr>
      <vt:lpstr>Гіпотези  аналітичного  дослідження: </vt:lpstr>
      <vt:lpstr>Висновок по гіпотезі 1:</vt:lpstr>
      <vt:lpstr>Гіпотеза 2 :</vt:lpstr>
      <vt:lpstr>Аналіз умов Договора №юр/ТК5 від 21.01.2020 р,   згідно якого ліквідуються звалища на території Заводського району у 2020р.,  щодо наявності негативних  чинників. </vt:lpstr>
      <vt:lpstr>Аналіз умов Договора №юр/ТК5 від 21.01.2020 р,   згідно якого ліквідуються звалища на території Заводського району у 2020р.,  щодо наявності негативних  чинників. </vt:lpstr>
      <vt:lpstr>Аналіз умов Договора №юр/ТК5 від 21.01.2020 р,   згідно якого ліквідуються звалища на території Заводського району у 2020р.,  щодо наявності негативних  чинників. </vt:lpstr>
      <vt:lpstr>Громадський  рейд по звалищам Заводського району.</vt:lpstr>
      <vt:lpstr>Висновки за результатами громадського рейду :</vt:lpstr>
      <vt:lpstr>Слайд 11</vt:lpstr>
      <vt:lpstr>Слайд 12</vt:lpstr>
      <vt:lpstr>Слайд 13</vt:lpstr>
      <vt:lpstr>Висновок по гіпотезі 2 :</vt:lpstr>
      <vt:lpstr>Основні висновки дослідження:  </vt:lpstr>
      <vt:lpstr>Рекомендації  місцевим посадовцям та громадськості м. Миколаєва: </vt:lpstr>
      <vt:lpstr>Рекомендації  місцевим посадовцям та громадськості м. Миколаєва:</vt:lpstr>
      <vt:lpstr>Цікаві факти дослідження ...</vt:lpstr>
      <vt:lpstr>Цікаві факти дослідження ...</vt:lpstr>
      <vt:lpstr>Співвідношення потреб  вивезення сміття у мкрн. Ялти та Заводського району загалом (згідно звітів про виконання паспортів бюджетних програм 2017-2019р, та фактично існуючих ялтинських звалищ )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«Аудит використання бюджетних коштів по  програмам організації благоустрою Адміністрацією Заводського району ММР»</dc:title>
  <dc:creator>Виталий</dc:creator>
  <cp:lastModifiedBy>Пользователь</cp:lastModifiedBy>
  <cp:revision>38</cp:revision>
  <dcterms:created xsi:type="dcterms:W3CDTF">2020-06-09T17:43:08Z</dcterms:created>
  <dcterms:modified xsi:type="dcterms:W3CDTF">2020-06-12T05:24:31Z</dcterms:modified>
</cp:coreProperties>
</file>